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64" r:id="rId2"/>
    <p:sldId id="1794" r:id="rId3"/>
    <p:sldId id="1809" r:id="rId4"/>
    <p:sldId id="1841" r:id="rId5"/>
    <p:sldId id="1829" r:id="rId6"/>
    <p:sldId id="1830" r:id="rId7"/>
    <p:sldId id="1831" r:id="rId8"/>
    <p:sldId id="1832" r:id="rId9"/>
    <p:sldId id="1759" r:id="rId10"/>
    <p:sldId id="1865" r:id="rId11"/>
    <p:sldId id="1864" r:id="rId12"/>
    <p:sldId id="1850" r:id="rId13"/>
    <p:sldId id="1802" r:id="rId14"/>
    <p:sldId id="1837" r:id="rId15"/>
    <p:sldId id="1839" r:id="rId16"/>
    <p:sldId id="1840" r:id="rId17"/>
    <p:sldId id="1866" r:id="rId18"/>
    <p:sldId id="1729" r:id="rId19"/>
    <p:sldId id="267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843B"/>
    <a:srgbClr val="93B486"/>
    <a:srgbClr val="0935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/>
  </p:normalViewPr>
  <p:slideViewPr>
    <p:cSldViewPr snapToGrid="0">
      <p:cViewPr varScale="1">
        <p:scale>
          <a:sx n="95" d="100"/>
          <a:sy n="95" d="100"/>
        </p:scale>
        <p:origin x="2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28CC50-7719-F342-A3F3-2E97A50186ED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E739D-FDCC-AD4C-93AA-61850226FC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480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6C345EE-95B1-4007-6C56-37A4CF26B7F7}"/>
              </a:ext>
            </a:extLst>
          </p:cNvPr>
          <p:cNvSpPr/>
          <p:nvPr userDrawn="1"/>
        </p:nvSpPr>
        <p:spPr>
          <a:xfrm>
            <a:off x="0" y="5916931"/>
            <a:ext cx="12192000" cy="9715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CB0232-CD0C-8AB1-FB3B-A02949FCEE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9905" y="2483223"/>
            <a:ext cx="10313893" cy="1694563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rgbClr val="3C84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704F8EB-80CB-584E-68AD-53E646CDA84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39906" y="5904550"/>
            <a:ext cx="7199633" cy="716536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rgbClr val="3C84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Name eintragen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37835AC-1374-C779-9947-5DC860B99D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48870" y="5904551"/>
            <a:ext cx="3004929" cy="716536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 dirty="0"/>
              <a:t>Datum eintragen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683F2B4-C33B-26D1-59D9-F604FB8B5B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9905" y="4269418"/>
            <a:ext cx="10313893" cy="1111362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Untertitel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2258883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49E64A-763B-4ECA-D313-E43244E3D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65125"/>
            <a:ext cx="8303111" cy="98550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133F44-68DD-F602-7272-D062109C6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" y="2030135"/>
            <a:ext cx="10850880" cy="4146827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92B97E0E-CC3F-8B7D-C902-32A1914146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" y="1309988"/>
            <a:ext cx="8303111" cy="554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800" b="1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 sz="2800" b="1">
                <a:solidFill>
                  <a:schemeClr val="tx2"/>
                </a:solidFill>
              </a:defRPr>
            </a:lvl3pPr>
            <a:lvl4pPr marL="1371600" indent="0">
              <a:buFontTx/>
              <a:buNone/>
              <a:defRPr sz="2800" b="1">
                <a:solidFill>
                  <a:schemeClr val="tx2"/>
                </a:solidFill>
              </a:defRPr>
            </a:lvl4pPr>
            <a:lvl5pPr marL="1828800" indent="0">
              <a:buFontTx/>
              <a:buNone/>
              <a:defRPr sz="28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Untertitel hinzufügen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00698B06-D8BF-4489-7BFD-FF803983A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057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5133F44-68DD-F602-7272-D062109C6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" y="2030135"/>
            <a:ext cx="10850880" cy="4146827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24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00698B06-D8BF-4489-7BFD-FF803983A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547EE64-52AF-8583-6342-CC13D84EE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65125"/>
            <a:ext cx="8303111" cy="98550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Textplatzhalter 14">
            <a:extLst>
              <a:ext uri="{FF2B5EF4-FFF2-40B4-BE49-F238E27FC236}">
                <a16:creationId xmlns:a16="http://schemas.microsoft.com/office/drawing/2014/main" id="{305E1CCC-7E5B-DC5F-9301-D92E646A7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" y="1309988"/>
            <a:ext cx="8303111" cy="554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800" b="1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 sz="2800" b="1">
                <a:solidFill>
                  <a:schemeClr val="tx2"/>
                </a:solidFill>
              </a:defRPr>
            </a:lvl3pPr>
            <a:lvl4pPr marL="1371600" indent="0">
              <a:buFontTx/>
              <a:buNone/>
              <a:defRPr sz="2800" b="1">
                <a:solidFill>
                  <a:schemeClr val="tx2"/>
                </a:solidFill>
              </a:defRPr>
            </a:lvl4pPr>
            <a:lvl5pPr marL="1828800" indent="0">
              <a:buFontTx/>
              <a:buNone/>
              <a:defRPr sz="28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Untertitel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22024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843E7D-4988-09E2-6C19-B1A812AF8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0560" y="1825625"/>
            <a:ext cx="5349240" cy="4351338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82F3EB9-AB0C-8BD0-C3DD-39F30E341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349239" cy="4351338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7F4421-4008-5885-8191-074FCD8D44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AF5C68-380F-8244-AC41-B1A7A77DD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65125"/>
            <a:ext cx="8303111" cy="98550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8C88F53B-898B-127B-4158-B46BA689D3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" y="1309988"/>
            <a:ext cx="8303111" cy="554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800" b="1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 sz="2800" b="1">
                <a:solidFill>
                  <a:schemeClr val="tx2"/>
                </a:solidFill>
              </a:defRPr>
            </a:lvl3pPr>
            <a:lvl4pPr marL="1371600" indent="0">
              <a:buFontTx/>
              <a:buNone/>
              <a:defRPr sz="2800" b="1">
                <a:solidFill>
                  <a:schemeClr val="tx2"/>
                </a:solidFill>
              </a:defRPr>
            </a:lvl4pPr>
            <a:lvl5pPr marL="1828800" indent="0">
              <a:buFontTx/>
              <a:buNone/>
              <a:defRPr sz="28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Untertitel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681139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59F3AA-1A35-381B-D8CF-25AB834CC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560" y="1681163"/>
            <a:ext cx="5327015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69A850-7E74-8604-22D9-35F6A687D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0560" y="2505075"/>
            <a:ext cx="5327015" cy="3684588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F6191FA-963C-05C9-DFA7-47DEB6948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327014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750171-9B8E-64EB-575E-68DF210CEF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327013" cy="3684588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C65A2E76-6672-4753-0F92-B87D326484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ED7B63-5C06-E283-B003-86F6E49F6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65125"/>
            <a:ext cx="8303111" cy="98550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EEB987C2-60E8-17EE-2D1A-E64A13A45B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" y="1309988"/>
            <a:ext cx="8303111" cy="554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800" b="1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 sz="2800" b="1">
                <a:solidFill>
                  <a:schemeClr val="tx2"/>
                </a:solidFill>
              </a:defRPr>
            </a:lvl3pPr>
            <a:lvl4pPr marL="1371600" indent="0">
              <a:buFontTx/>
              <a:buNone/>
              <a:defRPr sz="2800" b="1">
                <a:solidFill>
                  <a:schemeClr val="tx2"/>
                </a:solidFill>
              </a:defRPr>
            </a:lvl4pPr>
            <a:lvl5pPr marL="1828800" indent="0">
              <a:buFontTx/>
              <a:buNone/>
              <a:defRPr sz="28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Untertitel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373555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A54A27C3-EF52-CEF0-EB5D-AB4EDB98F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6D27497-94F2-E22D-BC3A-8E97984E1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65125"/>
            <a:ext cx="8303111" cy="98550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Textplatzhalter 14">
            <a:extLst>
              <a:ext uri="{FF2B5EF4-FFF2-40B4-BE49-F238E27FC236}">
                <a16:creationId xmlns:a16="http://schemas.microsoft.com/office/drawing/2014/main" id="{377F6819-9914-9DC5-7967-F9EB1A516A9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" y="1309988"/>
            <a:ext cx="8303111" cy="554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800" b="1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 sz="2800" b="1">
                <a:solidFill>
                  <a:schemeClr val="tx2"/>
                </a:solidFill>
              </a:defRPr>
            </a:lvl3pPr>
            <a:lvl4pPr marL="1371600" indent="0">
              <a:buFontTx/>
              <a:buNone/>
              <a:defRPr sz="2800" b="1">
                <a:solidFill>
                  <a:schemeClr val="tx2"/>
                </a:solidFill>
              </a:defRPr>
            </a:lvl4pPr>
            <a:lvl5pPr marL="1828800" indent="0">
              <a:buFontTx/>
              <a:buNone/>
              <a:defRPr sz="28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Untertitel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3307121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120BD1-A4C0-F967-DF6B-54CFDFC5A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457200"/>
            <a:ext cx="4101465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9E5B83-B847-3068-8B93-91B69F445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338252" cy="3803650"/>
          </a:xfrm>
        </p:spPr>
        <p:txBody>
          <a:bodyPr/>
          <a:lstStyle>
            <a:lvl1pPr>
              <a:lnSpc>
                <a:spcPct val="120000"/>
              </a:lnSpc>
              <a:defRPr sz="3200"/>
            </a:lvl1pPr>
            <a:lvl2pPr>
              <a:lnSpc>
                <a:spcPct val="120000"/>
              </a:lnSpc>
              <a:defRPr sz="2800"/>
            </a:lvl2pPr>
            <a:lvl3pPr>
              <a:lnSpc>
                <a:spcPct val="120000"/>
              </a:lnSpc>
              <a:defRPr sz="2400"/>
            </a:lvl3pPr>
            <a:lvl4pPr>
              <a:lnSpc>
                <a:spcPct val="120000"/>
              </a:lnSpc>
              <a:defRPr sz="2000"/>
            </a:lvl4pPr>
            <a:lvl5pPr>
              <a:lnSpc>
                <a:spcPct val="12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3D0487E-FFC4-B48A-7D63-8CCD69891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0560" y="2057400"/>
            <a:ext cx="4101465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A896F7E-3018-86DE-AFC0-085DAB868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1380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278B5-27C2-AB1C-F695-AA91A9A86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457200"/>
            <a:ext cx="4101465" cy="1600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EC862E8-E184-27BB-4093-BD8A467BA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2049462"/>
            <a:ext cx="6338252" cy="3811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AC2DF36-B515-B5BF-443A-60E5B5778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0560" y="2057400"/>
            <a:ext cx="4101465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E69BDA-F190-939A-27F8-2AFB77943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9192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kesse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00698B06-D8BF-4489-7BFD-FF803983A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4243022-0CD2-0308-9AE7-C1F901889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56447" y="3419061"/>
            <a:ext cx="9458543" cy="1694563"/>
          </a:xfrm>
        </p:spPr>
        <p:txBody>
          <a:bodyPr anchor="t">
            <a:normAutofit/>
          </a:bodyPr>
          <a:lstStyle>
            <a:lvl1pPr algn="l">
              <a:defRPr sz="4400" b="1">
                <a:solidFill>
                  <a:srgbClr val="3C843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Vielen Dank</a:t>
            </a:r>
            <a:br>
              <a:rPr lang="de-DE" dirty="0"/>
            </a:br>
            <a:r>
              <a:rPr lang="de-DE" dirty="0"/>
              <a:t>für Ihre Aufmerksamkeit</a:t>
            </a:r>
          </a:p>
        </p:txBody>
      </p:sp>
    </p:spTree>
    <p:extLst>
      <p:ext uri="{BB962C8B-B14F-4D97-AF65-F5344CB8AC3E}">
        <p14:creationId xmlns:p14="http://schemas.microsoft.com/office/powerpoint/2010/main" val="1845580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liennummernplatzhalter 5">
            <a:extLst>
              <a:ext uri="{FF2B5EF4-FFF2-40B4-BE49-F238E27FC236}">
                <a16:creationId xmlns:a16="http://schemas.microsoft.com/office/drawing/2014/main" id="{00698B06-D8BF-4489-7BFD-FF803983AC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7F3E176-71AF-A4DA-9F08-A0976EDDA699}"/>
              </a:ext>
            </a:extLst>
          </p:cNvPr>
          <p:cNvSpPr txBox="1"/>
          <p:nvPr userDrawn="1"/>
        </p:nvSpPr>
        <p:spPr>
          <a:xfrm>
            <a:off x="670560" y="827408"/>
            <a:ext cx="7142480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2800" b="1" dirty="0">
                <a:solidFill>
                  <a:schemeClr val="tx2"/>
                </a:solidFill>
              </a:rPr>
              <a:t>Kontakt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9D402F8-DF29-4742-94AC-EF2999B402A6}"/>
              </a:ext>
            </a:extLst>
          </p:cNvPr>
          <p:cNvSpPr txBox="1"/>
          <p:nvPr userDrawn="1"/>
        </p:nvSpPr>
        <p:spPr>
          <a:xfrm>
            <a:off x="670559" y="1870253"/>
            <a:ext cx="10850879" cy="11387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tx1"/>
                </a:solidFill>
              </a:rPr>
              <a:t>Geschäftsbereich Landwirtschaft </a:t>
            </a:r>
          </a:p>
          <a:p>
            <a:pPr>
              <a:lnSpc>
                <a:spcPct val="120000"/>
              </a:lnSpc>
            </a:pPr>
            <a:r>
              <a:rPr lang="de-DE" sz="2000" dirty="0">
                <a:solidFill>
                  <a:schemeClr val="tx1"/>
                </a:solidFill>
              </a:rPr>
              <a:t>Fachbereich 3.1 Betriebswirtschaft, Unternehmensberatung, Markt</a:t>
            </a:r>
            <a:endParaRPr lang="de-DE" sz="2000" b="1" dirty="0">
              <a:solidFill>
                <a:schemeClr val="tx1"/>
              </a:solidFill>
            </a:endParaRPr>
          </a:p>
          <a:p>
            <a:pPr lvl="0"/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F22B752-5A68-E67B-7035-8F672D55BE09}"/>
              </a:ext>
            </a:extLst>
          </p:cNvPr>
          <p:cNvSpPr txBox="1"/>
          <p:nvPr userDrawn="1"/>
        </p:nvSpPr>
        <p:spPr>
          <a:xfrm>
            <a:off x="670560" y="3009026"/>
            <a:ext cx="10850880" cy="185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000" dirty="0"/>
              <a:t>Name der Person</a:t>
            </a:r>
          </a:p>
          <a:p>
            <a:pPr>
              <a:lnSpc>
                <a:spcPct val="150000"/>
              </a:lnSpc>
            </a:pPr>
            <a:r>
              <a:rPr lang="de-DE" sz="2000" dirty="0"/>
              <a:t>E-Mail: 	</a:t>
            </a:r>
            <a:r>
              <a:rPr lang="de-DE" sz="2000" dirty="0">
                <a:solidFill>
                  <a:schemeClr val="tx2"/>
                </a:solidFill>
              </a:rPr>
              <a:t>max.mustermann@lwk-niedersachsen.de</a:t>
            </a:r>
          </a:p>
          <a:p>
            <a:pPr>
              <a:lnSpc>
                <a:spcPct val="150000"/>
              </a:lnSpc>
            </a:pPr>
            <a:r>
              <a:rPr lang="de-DE" sz="2000" dirty="0"/>
              <a:t>Telefon: 0441 801-0</a:t>
            </a:r>
          </a:p>
          <a:p>
            <a:pPr>
              <a:lnSpc>
                <a:spcPct val="120000"/>
              </a:lnSpc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635888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EC36A2D-1162-57EE-B2FC-64E77D7B3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65125"/>
            <a:ext cx="833000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B171E9F-4C0E-39F2-EE03-08DF1B4EB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560" y="1825625"/>
            <a:ext cx="108508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74EF6F2B-289F-235D-7665-5B8FE284F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8836" y="6324156"/>
            <a:ext cx="3112604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E9B19F-6486-654D-B4F2-EA22CC19AB1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42AA8CC-0124-3B50-3A51-6BF2D2EE6491}"/>
              </a:ext>
            </a:extLst>
          </p:cNvPr>
          <p:cNvSpPr txBox="1"/>
          <p:nvPr userDrawn="1"/>
        </p:nvSpPr>
        <p:spPr>
          <a:xfrm>
            <a:off x="670560" y="6324156"/>
            <a:ext cx="75509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tx2"/>
                </a:solidFill>
              </a:rPr>
              <a:t>Maispreise und deren Einflussfaktoren</a:t>
            </a:r>
          </a:p>
          <a:p>
            <a:r>
              <a:rPr lang="de-DE" sz="1600" dirty="0">
                <a:solidFill>
                  <a:schemeClr val="tx2"/>
                </a:solidFill>
              </a:rPr>
              <a:t>Körnermaistag Göttingen, 11. September 2026</a:t>
            </a:r>
            <a:endParaRPr lang="de-D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491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61" r:id="rId9"/>
    <p:sldLayoutId id="2147483662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3C843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Tx/>
        <a:buBlip>
          <a:blip r:embed="rId13"/>
        </a:buBlip>
        <a:defRPr sz="2400" kern="1200">
          <a:solidFill>
            <a:srgbClr val="0935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2000" kern="1200">
          <a:solidFill>
            <a:srgbClr val="0935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1800" kern="1200">
          <a:solidFill>
            <a:srgbClr val="0935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1600" kern="1200">
          <a:solidFill>
            <a:srgbClr val="0935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3"/>
        </a:buBlip>
        <a:defRPr sz="1400" kern="1200">
          <a:solidFill>
            <a:srgbClr val="0935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en/view-image.php?image=8716&amp;picture=china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5">
            <a:extLst>
              <a:ext uri="{FF2B5EF4-FFF2-40B4-BE49-F238E27FC236}">
                <a16:creationId xmlns:a16="http://schemas.microsoft.com/office/drawing/2014/main" id="{CA147CC2-157E-E5CB-5EA7-DE480095F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Körnermais</a:t>
            </a:r>
          </a:p>
        </p:txBody>
      </p:sp>
      <p:sp>
        <p:nvSpPr>
          <p:cNvPr id="11" name="Untertitel 6">
            <a:extLst>
              <a:ext uri="{FF2B5EF4-FFF2-40B4-BE49-F238E27FC236}">
                <a16:creationId xmlns:a16="http://schemas.microsoft.com/office/drawing/2014/main" id="{B69BE9E1-108C-58BC-8BB3-7E94FB2E11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Stephanie Stöver-Cordes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30601F91-A89C-1682-EFB8-9E8D9B31CB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11.09.2026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11DC6CEF-29DB-AE23-C44D-ACFEC64CF1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Maispreise und deren Einflussfaktoren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0997210-9A39-4379-2F6A-BBA7DE239946}"/>
              </a:ext>
            </a:extLst>
          </p:cNvPr>
          <p:cNvSpPr txBox="1"/>
          <p:nvPr/>
        </p:nvSpPr>
        <p:spPr>
          <a:xfrm>
            <a:off x="7799004" y="5472412"/>
            <a:ext cx="265242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Foto: S. Stöver-Cordes, LWK Niedersachsen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8A772BA-A87F-3211-38CF-D62D42F4C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063" y="1921396"/>
            <a:ext cx="27048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15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F318F05-FB65-85BF-2357-7D96A7FA3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F38EAEFE-6CE7-3575-9194-2D94C12A05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8042" y="667535"/>
            <a:ext cx="8526659" cy="550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8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C18A8FB3-824A-8458-9698-DCFCDCAFA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3136" y="894303"/>
            <a:ext cx="8443896" cy="5282660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002E5C-CD99-3C3F-4A87-0329E725C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154E75B-E9C0-3825-2726-033AF42C1E79}"/>
              </a:ext>
            </a:extLst>
          </p:cNvPr>
          <p:cNvSpPr txBox="1"/>
          <p:nvPr/>
        </p:nvSpPr>
        <p:spPr>
          <a:xfrm>
            <a:off x="5815263" y="6124826"/>
            <a:ext cx="357739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900" dirty="0"/>
              <a:t>Quelle: agrarticker.de </a:t>
            </a:r>
          </a:p>
        </p:txBody>
      </p:sp>
    </p:spTree>
    <p:extLst>
      <p:ext uri="{BB962C8B-B14F-4D97-AF65-F5344CB8AC3E}">
        <p14:creationId xmlns:p14="http://schemas.microsoft.com/office/powerpoint/2010/main" val="90920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01F577-EB8B-3EC3-30B1-6D4971624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Einflussfaktoren auf den Maispreis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00A2ED-CCC3-9B87-2D1F-FD942C078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 1. Ukraine-Importe und Schwarzmeerlogistik</a:t>
            </a:r>
          </a:p>
          <a:p>
            <a:r>
              <a:rPr lang="de-DE" dirty="0"/>
              <a:t> 2. EU-Ernteschätzung</a:t>
            </a:r>
          </a:p>
          <a:p>
            <a:r>
              <a:rPr lang="de-DE" dirty="0"/>
              <a:t> 3. Steigende internationale Maispreise</a:t>
            </a:r>
          </a:p>
          <a:p>
            <a:r>
              <a:rPr lang="de-DE" dirty="0"/>
              <a:t> 4. Nachfrage Futtermittel Deutschland </a:t>
            </a:r>
          </a:p>
          <a:p>
            <a:r>
              <a:rPr lang="de-DE" dirty="0"/>
              <a:t> 5. Preisrelation Mais - Weizen </a:t>
            </a:r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3380B1-0AD0-A2E0-BFA3-2CB0BD5D9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063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1372E-A895-4EB4-AC40-6AC681B3A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kommt es zum aktuellen Preisanstieg?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85E8FCC7-89DC-4004-98DD-E5409EAC0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9542" y="1864026"/>
            <a:ext cx="7827379" cy="4460130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1B4EC4C-6089-9851-2D37-397E743E20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1. Ukraine-Importe und Schwarzmeerlogistik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B9CC85-8BF4-A971-76B3-204269F06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CBEB1C0-24F1-10BD-4722-1E6B097887A5}"/>
              </a:ext>
            </a:extLst>
          </p:cNvPr>
          <p:cNvSpPr txBox="1"/>
          <p:nvPr/>
        </p:nvSpPr>
        <p:spPr>
          <a:xfrm>
            <a:off x="8895347" y="1864026"/>
            <a:ext cx="29276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b="1" dirty="0"/>
              <a:t>Landwege</a:t>
            </a:r>
            <a:r>
              <a:rPr lang="de-DE" dirty="0"/>
              <a:t> über die EU: Exporteure weichen auf Schienen- und Straßenweg aus</a:t>
            </a:r>
          </a:p>
          <a:p>
            <a:pPr marL="285750" indent="-285750">
              <a:buFontTx/>
              <a:buChar char="-"/>
            </a:pPr>
            <a:r>
              <a:rPr lang="de-DE" b="1" dirty="0"/>
              <a:t>Donau-Route</a:t>
            </a:r>
            <a:r>
              <a:rPr lang="de-DE" dirty="0"/>
              <a:t> über Flusshäfen: nach Mitteleuropa oder zum Überseehafen Konstanza</a:t>
            </a:r>
          </a:p>
          <a:p>
            <a:pPr marL="285750" indent="-285750">
              <a:buFontTx/>
              <a:buChar char="-"/>
            </a:pPr>
            <a:r>
              <a:rPr lang="de-DE" b="1" dirty="0"/>
              <a:t>Korridor im Schwarzen Meer </a:t>
            </a:r>
            <a:r>
              <a:rPr lang="de-DE" dirty="0"/>
              <a:t>an westlicher Küste</a:t>
            </a:r>
          </a:p>
          <a:p>
            <a:pPr marL="285750" indent="-285750">
              <a:buFontTx/>
              <a:buChar char="-"/>
            </a:pPr>
            <a:r>
              <a:rPr lang="de-DE" dirty="0"/>
              <a:t>Mehrkosten: ca. 50 – 90 EUR/t</a:t>
            </a:r>
          </a:p>
        </p:txBody>
      </p:sp>
    </p:spTree>
    <p:extLst>
      <p:ext uri="{BB962C8B-B14F-4D97-AF65-F5344CB8AC3E}">
        <p14:creationId xmlns:p14="http://schemas.microsoft.com/office/powerpoint/2010/main" val="103898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E4FF4-48C0-3C5A-622C-970BE75E2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kommt es zum aktuellen Preisanstieg?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E3E2AA-2B57-6D6E-EA2E-542C80667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/>
              <a:t>EU-Kommission</a:t>
            </a:r>
            <a:r>
              <a:rPr lang="de-DE" dirty="0"/>
              <a:t>:</a:t>
            </a:r>
          </a:p>
          <a:p>
            <a:r>
              <a:rPr lang="de-DE" dirty="0"/>
              <a:t>EU-Maisernte 2026: 50,29 Mio. t</a:t>
            </a:r>
          </a:p>
          <a:p>
            <a:r>
              <a:rPr lang="de-DE" dirty="0"/>
              <a:t>Geringste Menge seit über 20 Jahren</a:t>
            </a:r>
          </a:p>
          <a:p>
            <a:r>
              <a:rPr lang="de-DE" dirty="0"/>
              <a:t>Importbedarf 26/27 23,5 Mio. t (VJ 18,5 Mio. t)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30F875-9D32-3CA4-C2DC-65F8E47FDD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2. EU-Ernteschätzung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F9F17D-E389-0BDE-68BD-D92D59A89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5F77E6DC-076F-850E-B669-9FE31E2C1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57061"/>
            <a:ext cx="12192000" cy="180901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AA0D5A9-CD34-5666-E875-C748357E0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3129" y="1350628"/>
            <a:ext cx="3427416" cy="364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2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B2187-7461-442F-4647-4AF2EBB4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kommt es zum aktuellen Preisanstieg?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9CE4142E-5DF9-A0AB-1B71-04E839803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560" y="1864026"/>
            <a:ext cx="6986284" cy="4494814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7E23189-FB8A-903A-0351-0D2CDAC235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3. Steigende internationale Maispreise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4518624-B5A7-BB9A-891B-67FE23C4A1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D74DBC8-22F1-786D-1338-5BE5C74C1DDF}"/>
              </a:ext>
            </a:extLst>
          </p:cNvPr>
          <p:cNvSpPr txBox="1"/>
          <p:nvPr/>
        </p:nvSpPr>
        <p:spPr>
          <a:xfrm>
            <a:off x="8510954" y="1728316"/>
            <a:ext cx="30104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de-DE" b="1" dirty="0"/>
              <a:t>US-Produktion </a:t>
            </a:r>
            <a:r>
              <a:rPr lang="de-DE" dirty="0"/>
              <a:t>26/27 406,75 Mio. t (VJ 432 Mio. t)</a:t>
            </a:r>
          </a:p>
          <a:p>
            <a:pPr marL="285750" indent="-285750">
              <a:buFontTx/>
              <a:buChar char="-"/>
            </a:pPr>
            <a:r>
              <a:rPr lang="de-DE" b="1" dirty="0"/>
              <a:t>US-Exporte</a:t>
            </a:r>
            <a:r>
              <a:rPr lang="de-DE" dirty="0"/>
              <a:t> 26/27 83 Mio. t (VJ 86 Mio. t)</a:t>
            </a:r>
          </a:p>
          <a:p>
            <a:pPr marL="285750" indent="-285750">
              <a:buFontTx/>
              <a:buChar char="-"/>
            </a:pPr>
            <a:r>
              <a:rPr lang="de-DE" b="1" dirty="0"/>
              <a:t>Brasilien: Produktion </a:t>
            </a:r>
            <a:r>
              <a:rPr lang="de-DE" dirty="0"/>
              <a:t>139 Mio. t (VJ 140 Mio. t)</a:t>
            </a:r>
          </a:p>
          <a:p>
            <a:pPr marL="285750" indent="-285750">
              <a:buFontTx/>
              <a:buChar char="-"/>
            </a:pPr>
            <a:r>
              <a:rPr lang="de-DE" b="1" dirty="0"/>
              <a:t>Brasilien: Verbrauch </a:t>
            </a:r>
            <a:r>
              <a:rPr lang="de-DE" dirty="0"/>
              <a:t>100 Mio. t (22/23 79,5 Mio. t)</a:t>
            </a:r>
          </a:p>
          <a:p>
            <a:pPr marL="285750" indent="-285750">
              <a:buFontTx/>
              <a:buChar char="-"/>
            </a:pPr>
            <a:r>
              <a:rPr lang="de-DE" b="1" dirty="0"/>
              <a:t>Risiko: El Nino!</a:t>
            </a:r>
          </a:p>
        </p:txBody>
      </p:sp>
    </p:spTree>
    <p:extLst>
      <p:ext uri="{BB962C8B-B14F-4D97-AF65-F5344CB8AC3E}">
        <p14:creationId xmlns:p14="http://schemas.microsoft.com/office/powerpoint/2010/main" val="3552133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48F66-6F4C-8068-F114-AC8677C87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0972B5BC-7282-D8D6-0390-FAB2C0164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819" y="753980"/>
            <a:ext cx="8466261" cy="5422984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D966DDD-A0BC-A2C7-F7E4-EEAD4F364A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CD1953E-E724-574B-A3A1-9102B1442F7B}"/>
              </a:ext>
            </a:extLst>
          </p:cNvPr>
          <p:cNvSpPr txBox="1"/>
          <p:nvPr/>
        </p:nvSpPr>
        <p:spPr>
          <a:xfrm>
            <a:off x="5815263" y="6124826"/>
            <a:ext cx="357739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900" dirty="0"/>
              <a:t>Quelle: agrarticker.de </a:t>
            </a:r>
          </a:p>
        </p:txBody>
      </p:sp>
    </p:spTree>
    <p:extLst>
      <p:ext uri="{BB962C8B-B14F-4D97-AF65-F5344CB8AC3E}">
        <p14:creationId xmlns:p14="http://schemas.microsoft.com/office/powerpoint/2010/main" val="2498140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83F27B6-61B8-64AA-7DC5-716E4ACBB1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EDF3E28-8436-0139-8B31-0BCA530D1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" y="580503"/>
            <a:ext cx="7911966" cy="5596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171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B50FF9DE-48C1-55B6-88A9-B33E5FC237F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/>
              <a:t>USA</a:t>
            </a:r>
          </a:p>
          <a:p>
            <a:r>
              <a:rPr lang="de-DE" dirty="0"/>
              <a:t> Größter Maisproduzent und –</a:t>
            </a:r>
            <a:r>
              <a:rPr lang="de-DE" dirty="0" err="1"/>
              <a:t>exporteur</a:t>
            </a:r>
            <a:endParaRPr lang="de-DE" dirty="0"/>
          </a:p>
          <a:p>
            <a:r>
              <a:rPr lang="de-DE" dirty="0"/>
              <a:t> Aufgrund extremer Hitze Ertragserwartungen reduziert</a:t>
            </a:r>
          </a:p>
          <a:p>
            <a:r>
              <a:rPr lang="de-DE" dirty="0"/>
              <a:t> Futtermittel, Ethanol, Export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700B00-5BB9-33D1-1CD1-BE97FDCBA9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/>
              <a:t>Brasilien</a:t>
            </a:r>
            <a:r>
              <a:rPr lang="de-DE" dirty="0"/>
              <a:t> </a:t>
            </a:r>
          </a:p>
          <a:p>
            <a:r>
              <a:rPr lang="de-DE" dirty="0"/>
              <a:t>Wettbewerber zur USA</a:t>
            </a:r>
          </a:p>
          <a:p>
            <a:r>
              <a:rPr lang="de-DE" dirty="0"/>
              <a:t>Wichtigster Absatz im Export, aber auch Futtermittel und Ethanol</a:t>
            </a:r>
          </a:p>
          <a:p>
            <a:r>
              <a:rPr lang="de-DE" dirty="0"/>
              <a:t>Große Ernte begrenzt Preisaufschwung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4FF057-8719-EC3E-D965-5CEBC3F93D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A7D75FA0-E8C6-B804-DA3A-7A2C3CF15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Internationaler Markt - Angebotsseite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E9175D3-BD87-BDB9-69C3-6372EC1CE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296" y="1883966"/>
            <a:ext cx="729916" cy="41200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70D9A57-6323-B9BF-0ED5-EDC76F6D9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6814" y="1883967"/>
            <a:ext cx="780197" cy="54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33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0BD543-8E95-36BD-8DA2-6B96863F5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Exkurs: Ethanol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4EB71B-EF43-EC34-247E-D6DF09925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Alkohol: Vergärung von Stärke oder Zucker (aus Mais, Weizen, Zucker)</a:t>
            </a:r>
          </a:p>
          <a:p>
            <a:r>
              <a:rPr lang="de-DE" dirty="0"/>
              <a:t>Beimischung zu Kraftstoffen (Verbindung </a:t>
            </a:r>
            <a:r>
              <a:rPr lang="de-DE" dirty="0" err="1"/>
              <a:t>Agrar</a:t>
            </a:r>
            <a:r>
              <a:rPr lang="de-DE" dirty="0"/>
              <a:t> – Energie) </a:t>
            </a:r>
          </a:p>
          <a:p>
            <a:r>
              <a:rPr lang="de-DE" b="1" dirty="0"/>
              <a:t>USA</a:t>
            </a:r>
            <a:r>
              <a:rPr lang="de-DE" dirty="0"/>
              <a:t>: Die EPA hat die Beimischungspflichten im März 2026 erhöht und begründet dies mit der Stärkung der heimischen Energieversorgung und der Landwirtschaft. Für Mais bedeutet das: Die </a:t>
            </a:r>
            <a:r>
              <a:rPr lang="de-DE" b="1" dirty="0" err="1"/>
              <a:t>Ethanolnachfrage</a:t>
            </a:r>
            <a:r>
              <a:rPr lang="de-DE" b="1" dirty="0"/>
              <a:t> bleibt mindestens stabil</a:t>
            </a:r>
            <a:r>
              <a:rPr lang="de-DE" dirty="0"/>
              <a:t>. </a:t>
            </a:r>
          </a:p>
          <a:p>
            <a:r>
              <a:rPr lang="de-DE" b="1" dirty="0"/>
              <a:t>Brasilien</a:t>
            </a:r>
            <a:r>
              <a:rPr lang="de-DE" dirty="0"/>
              <a:t> hat die </a:t>
            </a:r>
            <a:r>
              <a:rPr lang="de-DE" dirty="0" err="1"/>
              <a:t>Ethanolbeimischung</a:t>
            </a:r>
            <a:r>
              <a:rPr lang="de-DE" dirty="0"/>
              <a:t> bereits zum 1. August 2025 von 27 % auf 30 % (E30) erhöht. Außerdem erlaubt das "Fuel of the Future"-Gesetz künftig sogar Beimischungen bis 35 %, sofern technisch möglich.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2D0325-6E85-8BC9-C2F2-247CF9B22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6" name="Grafik 5" descr="Kraftstoff mit einfarbiger Füllung">
            <a:extLst>
              <a:ext uri="{FF2B5EF4-FFF2-40B4-BE49-F238E27FC236}">
                <a16:creationId xmlns:a16="http://schemas.microsoft.com/office/drawing/2014/main" id="{A9D1D675-6CDA-9CF7-B5DF-CD2FBDCDA8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57473" y="365125"/>
            <a:ext cx="1273885" cy="127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253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7533D7-9242-157D-7ADC-0E63EAC2C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Exkurs: El Nino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B7CADD-7DA5-6203-F9E6-E29C11957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/>
              <a:t>Für den globalen Maismarkt gehört El Niño zu den </a:t>
            </a:r>
            <a:r>
              <a:rPr lang="de-DE" b="1" dirty="0"/>
              <a:t>wichtigsten Wetterrisiken </a:t>
            </a:r>
            <a:r>
              <a:rPr lang="de-DE" dirty="0"/>
              <a:t>überhaupt, auch wenn seine Auswirkungen regional sehr unterschiedlich sind.</a:t>
            </a:r>
          </a:p>
          <a:p>
            <a:pPr marL="0" indent="0">
              <a:buNone/>
            </a:pPr>
            <a:r>
              <a:rPr lang="de-DE" dirty="0"/>
              <a:t>Grundsätzlich: </a:t>
            </a:r>
            <a:r>
              <a:rPr lang="de-DE" b="1" dirty="0"/>
              <a:t>El Niño ist eher bullisch für Mais. </a:t>
            </a:r>
          </a:p>
          <a:p>
            <a:pPr marL="0" indent="0">
              <a:buNone/>
            </a:pPr>
            <a:r>
              <a:rPr lang="de-DE" dirty="0"/>
              <a:t>Historisch</a:t>
            </a:r>
            <a:r>
              <a:rPr lang="de-DE" b="1" dirty="0"/>
              <a:t> </a:t>
            </a:r>
            <a:r>
              <a:rPr lang="de-DE" dirty="0"/>
              <a:t>führen starke El-Niño-Ereignisse häufig zu: </a:t>
            </a:r>
          </a:p>
          <a:p>
            <a:pPr marL="0" indent="0">
              <a:buNone/>
            </a:pPr>
            <a:r>
              <a:rPr lang="de-DE" dirty="0"/>
              <a:t>- </a:t>
            </a:r>
            <a:r>
              <a:rPr lang="de-DE" b="1" dirty="0"/>
              <a:t>Trockenheit</a:t>
            </a:r>
            <a:r>
              <a:rPr lang="de-DE" dirty="0"/>
              <a:t> in Teilen Südostasiens und Australiens</a:t>
            </a:r>
          </a:p>
          <a:p>
            <a:pPr marL="0" indent="0">
              <a:buNone/>
            </a:pPr>
            <a:r>
              <a:rPr lang="de-DE" dirty="0"/>
              <a:t>- </a:t>
            </a:r>
            <a:r>
              <a:rPr lang="de-DE" b="1" dirty="0"/>
              <a:t>Ertragsrisiken</a:t>
            </a:r>
            <a:r>
              <a:rPr lang="de-DE" dirty="0"/>
              <a:t> in Südafrika</a:t>
            </a:r>
          </a:p>
          <a:p>
            <a:pPr marL="0" indent="0">
              <a:buNone/>
            </a:pPr>
            <a:r>
              <a:rPr lang="de-DE" dirty="0"/>
              <a:t>- Verschiebungen der </a:t>
            </a:r>
            <a:r>
              <a:rPr lang="de-DE" b="1" dirty="0"/>
              <a:t>Niederschläge in Südamerika</a:t>
            </a:r>
          </a:p>
          <a:p>
            <a:pPr marL="0" indent="0">
              <a:buNone/>
            </a:pPr>
            <a:r>
              <a:rPr lang="de-DE" dirty="0"/>
              <a:t>- </a:t>
            </a:r>
            <a:r>
              <a:rPr lang="de-DE" b="1" dirty="0"/>
              <a:t>Höherer Preisvolatilität </a:t>
            </a:r>
            <a:r>
              <a:rPr lang="de-DE" dirty="0"/>
              <a:t>bei Mais, Soja und Weizen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AA24F1-77F2-91B2-616B-3DB77EDB3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556A33D-5250-F3AA-0F40-D653157D4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294" y="3074795"/>
            <a:ext cx="3280146" cy="27432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0545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F2217-FF57-AD1E-6FAD-63FDCFC14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11AF50-43E1-CEEF-F4EA-4DD478B4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Internationaler Markt – Nachfrageseite</a:t>
            </a:r>
            <a:br>
              <a:rPr lang="de-DE" dirty="0"/>
            </a:br>
            <a:r>
              <a:rPr lang="de-DE" sz="2400" dirty="0"/>
              <a:t>China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4647D3-3365-3EFE-EBF5-F1B44B7CB2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dirty="0"/>
              <a:t>China</a:t>
            </a:r>
            <a:r>
              <a:rPr lang="de-DE" dirty="0"/>
              <a:t> ist der </a:t>
            </a:r>
            <a:r>
              <a:rPr lang="de-DE" b="1" dirty="0"/>
              <a:t>weltweit größte Maisverbraucher</a:t>
            </a:r>
            <a:r>
              <a:rPr lang="de-DE" dirty="0"/>
              <a:t>. Die chinesische Importpolitik bleibt einer der wichtigsten Unsicherheitsfaktoren für den Weltmarkt. Marktbeobachter sehen die zukünftige Importnachfrage Chinas als einen der entscheidenden Einflussfaktoren für die Preisentwicklung 2027.</a:t>
            </a:r>
          </a:p>
          <a:p>
            <a:pPr marL="457200" indent="-457200">
              <a:buAutoNum type="arabicPeriod"/>
            </a:pPr>
            <a:r>
              <a:rPr lang="de-DE" dirty="0"/>
              <a:t>China produziert so viel Mais wie nie zuvor. </a:t>
            </a:r>
          </a:p>
          <a:p>
            <a:pPr marL="457200" indent="-457200">
              <a:buAutoNum type="arabicPeriod"/>
            </a:pPr>
            <a:r>
              <a:rPr lang="de-DE" dirty="0"/>
              <a:t>Importpolitik</a:t>
            </a:r>
          </a:p>
          <a:p>
            <a:pPr marL="457200" indent="-457200">
              <a:buAutoNum type="arabicPeriod"/>
            </a:pPr>
            <a:r>
              <a:rPr lang="de-DE" dirty="0"/>
              <a:t>Futtermittelnachfrage wächst</a:t>
            </a:r>
          </a:p>
          <a:p>
            <a:pPr marL="457200" indent="-457200">
              <a:buAutoNum type="arabicPeriod"/>
            </a:pPr>
            <a:r>
              <a:rPr lang="de-DE" dirty="0"/>
              <a:t>Sehr große Lagerbestände</a:t>
            </a:r>
          </a:p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0A116DD-BD0A-38FF-1B84-145AEAB4C1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1CF4C1C-4682-EAEC-CE07-BC07085A0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852863" y="1020570"/>
            <a:ext cx="1159949" cy="96486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EDC93A8-4264-A2E5-9681-6749E3363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955" y="4360984"/>
            <a:ext cx="5699486" cy="203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84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3EFC35-C16D-E96D-A8AA-EEC9560ED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b="1" dirty="0"/>
              <a:t>Gesamtfutteraufkommen in Deutschland</a:t>
            </a:r>
          </a:p>
          <a:p>
            <a:r>
              <a:rPr lang="de-DE" dirty="0"/>
              <a:t>Im Wirtschaftsjahr 2024/25 betrug das Futteraufkommen in Deutschland 175,05 Mio. t (Frischmasse). Davon entfielen:</a:t>
            </a:r>
          </a:p>
          <a:p>
            <a:r>
              <a:rPr lang="de-DE" dirty="0"/>
              <a:t>41,2 Mio. t Silomais</a:t>
            </a:r>
          </a:p>
          <a:p>
            <a:r>
              <a:rPr lang="de-DE" b="1" dirty="0"/>
              <a:t>20,0 Mio. t Getreide</a:t>
            </a:r>
          </a:p>
          <a:p>
            <a:r>
              <a:rPr lang="de-DE" dirty="0"/>
              <a:t>64,8 Mio. t Grassilage auf die wichtigsten heimischen Futtermittel.</a:t>
            </a:r>
          </a:p>
          <a:p>
            <a:r>
              <a:rPr lang="de-DE" dirty="0"/>
              <a:t>Körnermais ist Teil dieser 20 Mio. t Getreideeinsatz und konkurriert dort insbesondere mit Weizen, Gerste und Triticale.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805CF4A-CDA2-9ACF-BBE2-2F547C26C8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4. Nachfrage Futtermittel Deutschland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24106FC-29E1-5848-3E0B-EC4515ACF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78025EA-214E-4C99-042C-47D73EFBF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5" y="365125"/>
            <a:ext cx="8304213" cy="985838"/>
          </a:xfrm>
        </p:spPr>
        <p:txBody>
          <a:bodyPr/>
          <a:lstStyle/>
          <a:p>
            <a:r>
              <a:rPr lang="de-DE" dirty="0"/>
              <a:t>Wie kommt es zum aktuellen Preisanstieg?</a:t>
            </a:r>
          </a:p>
        </p:txBody>
      </p:sp>
      <p:pic>
        <p:nvPicPr>
          <p:cNvPr id="6" name="Grafik 5" descr="Kuh mit einfarbiger Füllung">
            <a:extLst>
              <a:ext uri="{FF2B5EF4-FFF2-40B4-BE49-F238E27FC236}">
                <a16:creationId xmlns:a16="http://schemas.microsoft.com/office/drawing/2014/main" id="{950EB825-116C-F448-3BDD-EA1DE2F672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35297" y="1517072"/>
            <a:ext cx="1244361" cy="12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47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B1C184-9558-326C-0041-99369D47C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Mais als Futtermittel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17A738-C465-8C51-A116-BF2100DAE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Die deutsche </a:t>
            </a:r>
            <a:r>
              <a:rPr lang="de-DE" b="1" dirty="0"/>
              <a:t>Futtermittelwirtschaft</a:t>
            </a:r>
            <a:r>
              <a:rPr lang="de-DE" dirty="0"/>
              <a:t> verarbeitet schätzungsweise 4 – 6 Mio. t Körnermais pro Jahr. Die heimische Ernte von rund 4,5 Millionen Tonnen reicht dafür nicht immer aus.</a:t>
            </a:r>
          </a:p>
          <a:p>
            <a:pPr marL="0" indent="0">
              <a:buNone/>
            </a:pPr>
            <a:r>
              <a:rPr lang="de-DE" dirty="0"/>
              <a:t>Deutschland und die EU sind </a:t>
            </a:r>
            <a:r>
              <a:rPr lang="de-DE" b="1" dirty="0"/>
              <a:t>auf Importe angewiesen </a:t>
            </a:r>
            <a:r>
              <a:rPr lang="de-DE" dirty="0"/>
              <a:t>sind. Mehr als die Hälfte der EU-Maisimporte stammt im Durchschnitt aus der Ukraine.</a:t>
            </a:r>
          </a:p>
          <a:p>
            <a:pPr marL="0" indent="0">
              <a:buNone/>
            </a:pPr>
            <a:r>
              <a:rPr lang="de-DE" b="1" dirty="0"/>
              <a:t>Gleichzeitig sinkt die Futtermittelnachfrage langfristig aufgrund rückläufiger Tierbestände</a:t>
            </a:r>
            <a:r>
              <a:rPr lang="de-DE" dirty="0"/>
              <a:t>. Für Niedersachsen bleibt die Mischfutterindustrie aber weiterhin ein zentraler Preisfaktor.“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9EEBDF-DFF6-F02F-41E6-A87969A0AB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6" name="Grafik 5" descr="Mais mit einfarbiger Füllung">
            <a:extLst>
              <a:ext uri="{FF2B5EF4-FFF2-40B4-BE49-F238E27FC236}">
                <a16:creationId xmlns:a16="http://schemas.microsoft.com/office/drawing/2014/main" id="{40902A2C-EA16-FBCD-E0DE-FD1507FC1A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64110" y="6104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608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DE137D85-D5A6-746E-0070-DE642853C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560" y="2020816"/>
            <a:ext cx="6472879" cy="4146550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77F3A09-8C10-3076-D451-10D24ABCC4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5. Preisrelation Mais - Weizen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B314C4D-6FD2-4A1B-6AD0-4DAF91D32B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B4870154-A861-11EF-9E76-1675D8522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925" y="365125"/>
            <a:ext cx="8304213" cy="985838"/>
          </a:xfrm>
        </p:spPr>
        <p:txBody>
          <a:bodyPr/>
          <a:lstStyle/>
          <a:p>
            <a:r>
              <a:rPr lang="de-DE" dirty="0"/>
              <a:t>Wie kommt es zum aktuellen Preisanstieg?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BA00FD1-DCD9-8ABD-CEE8-206CC40DAE68}"/>
              </a:ext>
            </a:extLst>
          </p:cNvPr>
          <p:cNvSpPr txBox="1"/>
          <p:nvPr/>
        </p:nvSpPr>
        <p:spPr>
          <a:xfrm>
            <a:off x="5815263" y="6124826"/>
            <a:ext cx="357739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900" dirty="0"/>
              <a:t>Quelle: agrarticker.de </a:t>
            </a:r>
          </a:p>
        </p:txBody>
      </p:sp>
    </p:spTree>
    <p:extLst>
      <p:ext uri="{BB962C8B-B14F-4D97-AF65-F5344CB8AC3E}">
        <p14:creationId xmlns:p14="http://schemas.microsoft.com/office/powerpoint/2010/main" val="1060954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FE2D22C-409B-48AF-B24F-7988A8F7F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1494A65-1F28-E84B-CD5B-8E2445E8A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4783" y="349664"/>
            <a:ext cx="5845571" cy="163837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>
                <a:latin typeface="+mj-lt"/>
                <a:cs typeface="+mj-cs"/>
              </a:rPr>
              <a:t>Fazit</a:t>
            </a:r>
            <a:endParaRPr lang="en-US" dirty="0">
              <a:latin typeface="+mj-lt"/>
              <a:cs typeface="+mj-cs"/>
            </a:endParaRP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06441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998176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5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dcd6714-5956-4faf-8d0d-4b6c267fcbf6@lwk-niedersachsen">
            <a:extLst>
              <a:ext uri="{FF2B5EF4-FFF2-40B4-BE49-F238E27FC236}">
                <a16:creationId xmlns:a16="http://schemas.microsoft.com/office/drawing/2014/main" id="{AD991CDC-79E3-08B1-F0EF-409D72517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6"/>
          <a:stretch>
            <a:fillRect/>
          </a:stretch>
        </p:blipFill>
        <p:spPr bwMode="auto">
          <a:xfrm rot="5400000">
            <a:off x="-23818" y="1186882"/>
            <a:ext cx="5353373" cy="423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BB8502-99D0-66A5-F712-58EB8D95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6262" y="2620641"/>
            <a:ext cx="5837750" cy="3023702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Was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ist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derzeit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der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wichtigste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Einflussfaktor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für den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Maispreis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?</a:t>
            </a:r>
          </a:p>
          <a:p>
            <a:pPr marL="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Aktuell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ist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es die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Kombination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aus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: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kleinerer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EU-Ernte,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wachsender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Ethanolnachfrage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Entwicklung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der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brasilianischen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Maisproduktion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, 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Ukraine-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Exporten</a:t>
            </a:r>
            <a:endParaRPr lang="en-US" sz="1800" dirty="0">
              <a:solidFill>
                <a:schemeClr val="tx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Wetterrisiken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 in den USA und </a:t>
            </a:r>
            <a:r>
              <a:rPr lang="en-US" sz="1800" dirty="0" err="1">
                <a:solidFill>
                  <a:schemeClr val="tx1"/>
                </a:solidFill>
                <a:latin typeface="+mn-lt"/>
                <a:cs typeface="+mn-cs"/>
              </a:rPr>
              <a:t>Südamerika</a:t>
            </a:r>
            <a:r>
              <a:rPr lang="en-US" sz="1800" dirty="0">
                <a:solidFill>
                  <a:schemeClr val="tx1"/>
                </a:solidFill>
                <a:latin typeface="+mn-lt"/>
                <a:cs typeface="+mn-cs"/>
              </a:rPr>
              <a:t>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Keiner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dieser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Faktoren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allein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entscheidet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den Markt. Die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Preisentwicklung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ergibt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sich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aus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ihrem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+mn-lt"/>
                <a:cs typeface="+mn-cs"/>
              </a:rPr>
              <a:t>Zusammenspiel</a:t>
            </a:r>
            <a:r>
              <a:rPr lang="en-US" sz="1800" b="1" dirty="0">
                <a:solidFill>
                  <a:schemeClr val="tx1"/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CD6603-4CAD-71B9-4D4E-437181A2E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24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CE9B19F-6486-654D-B4F2-EA22CC19AB1E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>
                <a:spcAft>
                  <a:spcPts val="600"/>
                </a:spcAft>
                <a:defRPr/>
              </a:pPr>
              <a:t>17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622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71A7FA-E2F4-CC6B-BBBD-A7B1E971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 für die Aufmerksamkeit!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21F5FC3-4823-06DC-2C95-2D7D15E52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18</a:t>
            </a:fld>
            <a:endParaRPr lang="de-DE" dirty="0"/>
          </a:p>
        </p:txBody>
      </p:sp>
      <p:pic>
        <p:nvPicPr>
          <p:cNvPr id="7" name="Picture 3" descr="adcd6714-5956-4faf-8d0d-4b6c267fcbf6@lwk-niedersachsen">
            <a:extLst>
              <a:ext uri="{FF2B5EF4-FFF2-40B4-BE49-F238E27FC236}">
                <a16:creationId xmlns:a16="http://schemas.microsoft.com/office/drawing/2014/main" id="{C58E1D84-245E-F98D-21AC-1917B18605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2612" y="2544643"/>
            <a:ext cx="3204484" cy="282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481100ce-b980-412c-9ef3-6b9cc1e309e8@lwk-niedersachsen">
            <a:extLst>
              <a:ext uri="{FF2B5EF4-FFF2-40B4-BE49-F238E27FC236}">
                <a16:creationId xmlns:a16="http://schemas.microsoft.com/office/drawing/2014/main" id="{9B6290AE-7410-041A-BE1E-1F8D1D0BD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88948" y="2223913"/>
            <a:ext cx="3209647" cy="347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CEE1E26-65CC-2519-0196-7EB580A3D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9991" y="2349935"/>
            <a:ext cx="3029852" cy="320964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CEBEA74-F9A8-C6B0-030F-A5F10ED85176}"/>
              </a:ext>
            </a:extLst>
          </p:cNvPr>
          <p:cNvSpPr txBox="1"/>
          <p:nvPr/>
        </p:nvSpPr>
        <p:spPr>
          <a:xfrm>
            <a:off x="7799003" y="5472412"/>
            <a:ext cx="3112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900" dirty="0"/>
          </a:p>
          <a:p>
            <a:r>
              <a:rPr lang="de-DE" sz="900" dirty="0"/>
              <a:t>               Fotos: Stöver-Cordes, LWK Niedersachsen</a:t>
            </a:r>
          </a:p>
        </p:txBody>
      </p:sp>
    </p:spTree>
    <p:extLst>
      <p:ext uri="{BB962C8B-B14F-4D97-AF65-F5344CB8AC3E}">
        <p14:creationId xmlns:p14="http://schemas.microsoft.com/office/powerpoint/2010/main" val="1724553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FADD9A-8732-DFAA-07FC-0856F21D4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E9B19F-6486-654D-B4F2-EA22CC19AB1E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F05D63B-2DB0-0DE5-3D2B-70A2822257D6}"/>
              </a:ext>
            </a:extLst>
          </p:cNvPr>
          <p:cNvSpPr txBox="1"/>
          <p:nvPr/>
        </p:nvSpPr>
        <p:spPr>
          <a:xfrm>
            <a:off x="670560" y="827408"/>
            <a:ext cx="7142480" cy="52322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2800" b="1" dirty="0">
                <a:solidFill>
                  <a:schemeClr val="tx2"/>
                </a:solidFill>
              </a:rPr>
              <a:t>Kontakt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CB57E0D-945C-2869-6D49-5DA30BDBD837}"/>
              </a:ext>
            </a:extLst>
          </p:cNvPr>
          <p:cNvSpPr txBox="1"/>
          <p:nvPr/>
        </p:nvSpPr>
        <p:spPr>
          <a:xfrm>
            <a:off x="670559" y="1870253"/>
            <a:ext cx="10850879" cy="11387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000" b="1" dirty="0">
                <a:solidFill>
                  <a:schemeClr val="tx1"/>
                </a:solidFill>
              </a:rPr>
              <a:t>Geschäftsbereich Landwirtschaft </a:t>
            </a:r>
          </a:p>
          <a:p>
            <a:pPr>
              <a:lnSpc>
                <a:spcPct val="120000"/>
              </a:lnSpc>
            </a:pPr>
            <a:r>
              <a:rPr lang="de-DE" sz="2000" dirty="0">
                <a:solidFill>
                  <a:schemeClr val="tx1"/>
                </a:solidFill>
              </a:rPr>
              <a:t>Fachbereich 3.1 Betriebswirtschaft, Markt, Unternehmensberatung</a:t>
            </a:r>
            <a:endParaRPr lang="de-DE" sz="2000" b="1" dirty="0">
              <a:solidFill>
                <a:schemeClr val="tx1"/>
              </a:solidFill>
            </a:endParaRPr>
          </a:p>
          <a:p>
            <a:pPr lvl="0"/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A76F358-2093-D9D5-F143-BB7DDF4FBA83}"/>
              </a:ext>
            </a:extLst>
          </p:cNvPr>
          <p:cNvSpPr txBox="1"/>
          <p:nvPr/>
        </p:nvSpPr>
        <p:spPr>
          <a:xfrm>
            <a:off x="670560" y="3009026"/>
            <a:ext cx="10850880" cy="185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000"/>
              <a:t>Stephanie Stöver-Cordes</a:t>
            </a:r>
            <a:endParaRPr lang="de-DE" sz="2000" dirty="0"/>
          </a:p>
          <a:p>
            <a:pPr>
              <a:lnSpc>
                <a:spcPct val="150000"/>
              </a:lnSpc>
            </a:pPr>
            <a:r>
              <a:rPr lang="de-DE" sz="2000" dirty="0"/>
              <a:t>E-Mail: 	stephanie.stoever-cordes</a:t>
            </a:r>
            <a:r>
              <a:rPr lang="de-DE" sz="2000" dirty="0">
                <a:solidFill>
                  <a:schemeClr val="tx2"/>
                </a:solidFill>
              </a:rPr>
              <a:t>@lwk-niedersachsen.de</a:t>
            </a:r>
          </a:p>
          <a:p>
            <a:pPr>
              <a:lnSpc>
                <a:spcPct val="150000"/>
              </a:lnSpc>
            </a:pPr>
            <a:r>
              <a:rPr lang="de-DE" sz="2000" dirty="0"/>
              <a:t>Telefon: 0441 801-351</a:t>
            </a:r>
          </a:p>
          <a:p>
            <a:pPr>
              <a:lnSpc>
                <a:spcPct val="120000"/>
              </a:lnSpc>
            </a:pP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1998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WK">
      <a:dk1>
        <a:srgbClr val="09343C"/>
      </a:dk1>
      <a:lt1>
        <a:srgbClr val="FFFFFF"/>
      </a:lt1>
      <a:dk2>
        <a:srgbClr val="3C8A2C"/>
      </a:dk2>
      <a:lt2>
        <a:srgbClr val="E7E6E6"/>
      </a:lt2>
      <a:accent1>
        <a:srgbClr val="3C8A2C"/>
      </a:accent1>
      <a:accent2>
        <a:srgbClr val="09343C"/>
      </a:accent2>
      <a:accent3>
        <a:srgbClr val="F2F1EB"/>
      </a:accent3>
      <a:accent4>
        <a:srgbClr val="AFCB32"/>
      </a:accent4>
      <a:accent5>
        <a:srgbClr val="C9D9CC"/>
      </a:accent5>
      <a:accent6>
        <a:srgbClr val="70AD47"/>
      </a:accent6>
      <a:hlink>
        <a:srgbClr val="AFCB32"/>
      </a:hlink>
      <a:folHlink>
        <a:srgbClr val="3C8A2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50116_PPT LWK" id="{D2557838-47C7-1340-8C1A-9A474D1FC32F}" vid="{465C9114-C58C-3342-9B20-C2A5F3210A4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250120_PPT LWK</Template>
  <TotalTime>0</TotalTime>
  <Words>766</Words>
  <Application>Microsoft Office PowerPoint</Application>
  <PresentationFormat>Breitbild</PresentationFormat>
  <Paragraphs>111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</vt:lpstr>
      <vt:lpstr>Körnermais</vt:lpstr>
      <vt:lpstr>PowerPoint-Präsentation</vt:lpstr>
      <vt:lpstr>PowerPoint-Präsentation</vt:lpstr>
      <vt:lpstr>Einflussfaktoren auf den Maispreis</vt:lpstr>
      <vt:lpstr>Wie kommt es zum aktuellen Preisanstieg?</vt:lpstr>
      <vt:lpstr>Wie kommt es zum aktuellen Preisanstieg?</vt:lpstr>
      <vt:lpstr>Wie kommt es zum aktuellen Preisanstieg?</vt:lpstr>
      <vt:lpstr>PowerPoint-Präsentation</vt:lpstr>
      <vt:lpstr>PowerPoint-Präsentation</vt:lpstr>
      <vt:lpstr>Internationaler Markt - Angebotsseite</vt:lpstr>
      <vt:lpstr>Exkurs: Ethanol</vt:lpstr>
      <vt:lpstr>Exkurs: El Nino</vt:lpstr>
      <vt:lpstr>Internationaler Markt – Nachfrageseite China</vt:lpstr>
      <vt:lpstr>Wie kommt es zum aktuellen Preisanstieg?</vt:lpstr>
      <vt:lpstr>Mais als Futtermittel</vt:lpstr>
      <vt:lpstr>Wie kommt es zum aktuellen Preisanstieg?</vt:lpstr>
      <vt:lpstr>Fazit</vt:lpstr>
      <vt:lpstr>Vielen Dank für die Aufmerksamkeit!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Präsentation 1</dc:title>
  <dc:creator>Stephanie Stöver-Cordes</dc:creator>
  <cp:lastModifiedBy>Stephanie Stöver-Cordes</cp:lastModifiedBy>
  <cp:revision>141</cp:revision>
  <dcterms:created xsi:type="dcterms:W3CDTF">2025-01-31T13:41:13Z</dcterms:created>
  <dcterms:modified xsi:type="dcterms:W3CDTF">2026-09-10T16:12:45Z</dcterms:modified>
</cp:coreProperties>
</file>