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2.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725"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de-DE"/>
  <c:roundedCorners val="1"/>
  <c:style val="2"/>
  <c:chart>
    <c:autoTitleDeleted val="1"/>
    <c:plotArea>
      <c:layout/>
      <c:doughnutChart>
        <c:varyColors val="1"/>
        <c:ser>
          <c:idx val="0"/>
          <c:order val="0"/>
          <c:tx>
            <c:v>Anteil in Prozent</c:v>
          </c:tx>
          <c:dPt>
            <c:idx val="0"/>
            <c:bubble3D val="0"/>
            <c:spPr>
              <a:solidFill>
                <a:srgbClr val="163D2E"/>
              </a:solidFill>
            </c:spPr>
            <c:extLst>
              <c:ext xmlns:c16="http://schemas.microsoft.com/office/drawing/2014/chart" uri="{C3380CC4-5D6E-409C-BE32-E72D297353CC}">
                <c16:uniqueId val="{00000001-7176-4F89-86E3-D52051726717}"/>
              </c:ext>
            </c:extLst>
          </c:dPt>
          <c:dPt>
            <c:idx val="1"/>
            <c:bubble3D val="0"/>
            <c:spPr>
              <a:solidFill>
                <a:srgbClr val="648368"/>
              </a:solidFill>
            </c:spPr>
            <c:extLst>
              <c:ext xmlns:c16="http://schemas.microsoft.com/office/drawing/2014/chart" uri="{C3380CC4-5D6E-409C-BE32-E72D297353CC}">
                <c16:uniqueId val="{00000003-7176-4F89-86E3-D52051726717}"/>
              </c:ext>
            </c:extLst>
          </c:dPt>
          <c:dPt>
            <c:idx val="2"/>
            <c:bubble3D val="0"/>
            <c:spPr>
              <a:solidFill>
                <a:srgbClr val="D8A52D"/>
              </a:solidFill>
            </c:spPr>
            <c:extLst>
              <c:ext xmlns:c16="http://schemas.microsoft.com/office/drawing/2014/chart" uri="{C3380CC4-5D6E-409C-BE32-E72D297353CC}">
                <c16:uniqueId val="{00000005-7176-4F89-86E3-D52051726717}"/>
              </c:ext>
            </c:extLst>
          </c:dPt>
          <c:dPt>
            <c:idx val="3"/>
            <c:bubble3D val="0"/>
            <c:spPr>
              <a:solidFill>
                <a:srgbClr val="B3BA80"/>
              </a:solidFill>
            </c:spPr>
            <c:extLst>
              <c:ext xmlns:c16="http://schemas.microsoft.com/office/drawing/2014/chart" uri="{C3380CC4-5D6E-409C-BE32-E72D297353CC}">
                <c16:uniqueId val="{00000007-7176-4F89-86E3-D52051726717}"/>
              </c:ext>
            </c:extLst>
          </c:dPt>
          <c:cat>
            <c:strRef>
              <c:f>'Chart Data'!$A$2:$A$5</c:f>
              <c:strCache>
                <c:ptCount val="4"/>
                <c:pt idx="0">
                  <c:v>Weizen</c:v>
                </c:pt>
                <c:pt idx="1">
                  <c:v>Zuckerrüben</c:v>
                </c:pt>
                <c:pt idx="2">
                  <c:v>Körnermais</c:v>
                </c:pt>
                <c:pt idx="3">
                  <c:v>Raps</c:v>
                </c:pt>
              </c:strCache>
            </c:strRef>
          </c:cat>
          <c:val>
            <c:numRef>
              <c:f>'Chart Data'!$B$2:$B$5</c:f>
              <c:numCache>
                <c:formatCode>General</c:formatCode>
                <c:ptCount val="4"/>
                <c:pt idx="0">
                  <c:v>40</c:v>
                </c:pt>
                <c:pt idx="1">
                  <c:v>25</c:v>
                </c:pt>
                <c:pt idx="2">
                  <c:v>20</c:v>
                </c:pt>
                <c:pt idx="3">
                  <c:v>15</c:v>
                </c:pt>
              </c:numCache>
            </c:numRef>
          </c:val>
          <c:extLst>
            <c:ext xmlns:c16="http://schemas.microsoft.com/office/drawing/2014/chart" uri="{C3380CC4-5D6E-409C-BE32-E72D297353CC}">
              <c16:uniqueId val="{00000008-7176-4F89-86E3-D52051726717}"/>
            </c:ext>
          </c:extLst>
        </c:ser>
        <c:dLbls>
          <c:showLegendKey val="0"/>
          <c:showVal val="0"/>
          <c:showCatName val="0"/>
          <c:showSerName val="0"/>
          <c:showPercent val="0"/>
          <c:showBubbleSize val="0"/>
          <c:showLeaderLines val="0"/>
        </c:dLbls>
        <c:firstSliceAng val="270"/>
        <c:holeSize val="70"/>
      </c:doughnutChart>
      <c:spPr>
        <a:noFill/>
      </c:spPr>
    </c:plotArea>
    <c:plotVisOnly val="1"/>
    <c:dispBlanksAs val="zero"/>
    <c:showDLblsOverMax val="1"/>
  </c:chart>
  <c:spPr>
    <a:noFill/>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de-DE"/>
  <c:roundedCorners val="1"/>
  <c:style val="2"/>
  <c:chart>
    <c:autoTitleDeleted val="1"/>
    <c:plotArea>
      <c:layout/>
      <c:scatterChart>
        <c:scatterStyle val="lineMarker"/>
        <c:varyColors val="1"/>
        <c:ser>
          <c:idx val="0"/>
          <c:order val="0"/>
          <c:tx>
            <c:v>MATIF Mahlweizen</c:v>
          </c:tx>
          <c:spPr>
            <a:ln w="33338">
              <a:solidFill>
                <a:srgbClr val="163D2E"/>
              </a:solidFill>
              <a:prstDash val="solid"/>
            </a:ln>
          </c:spPr>
          <c:marker>
            <c:symbol val="none"/>
          </c:marker>
          <c:xVal>
            <c:numRef>
              <c:f>'Chart Data'!$A$2:$A$56</c:f>
              <c:numCache>
                <c:formatCode>General</c:formatCode>
                <c:ptCount val="55"/>
                <c:pt idx="0">
                  <c:v>2022.125</c:v>
                </c:pt>
                <c:pt idx="1">
                  <c:v>2022.2083</c:v>
                </c:pt>
                <c:pt idx="2">
                  <c:v>2022.2917</c:v>
                </c:pt>
                <c:pt idx="3">
                  <c:v>2022.375</c:v>
                </c:pt>
                <c:pt idx="4">
                  <c:v>2022.4583</c:v>
                </c:pt>
                <c:pt idx="5">
                  <c:v>2022.5417</c:v>
                </c:pt>
                <c:pt idx="6">
                  <c:v>2022.625</c:v>
                </c:pt>
                <c:pt idx="7">
                  <c:v>2022.7083</c:v>
                </c:pt>
                <c:pt idx="8">
                  <c:v>2022.7917</c:v>
                </c:pt>
                <c:pt idx="9">
                  <c:v>2022.875</c:v>
                </c:pt>
                <c:pt idx="10">
                  <c:v>2022.9583</c:v>
                </c:pt>
                <c:pt idx="11">
                  <c:v>2023.0417</c:v>
                </c:pt>
                <c:pt idx="12">
                  <c:v>2023.125</c:v>
                </c:pt>
                <c:pt idx="13">
                  <c:v>2023.2083</c:v>
                </c:pt>
                <c:pt idx="14">
                  <c:v>2023.2917</c:v>
                </c:pt>
                <c:pt idx="15">
                  <c:v>2023.375</c:v>
                </c:pt>
                <c:pt idx="16">
                  <c:v>2023.4583</c:v>
                </c:pt>
                <c:pt idx="17">
                  <c:v>2023.5417</c:v>
                </c:pt>
                <c:pt idx="18">
                  <c:v>2023.625</c:v>
                </c:pt>
                <c:pt idx="19">
                  <c:v>2023.7083</c:v>
                </c:pt>
                <c:pt idx="20">
                  <c:v>2023.7917</c:v>
                </c:pt>
                <c:pt idx="21">
                  <c:v>2023.875</c:v>
                </c:pt>
                <c:pt idx="22">
                  <c:v>2023.9583</c:v>
                </c:pt>
                <c:pt idx="23">
                  <c:v>2024.0417</c:v>
                </c:pt>
                <c:pt idx="24">
                  <c:v>2024.125</c:v>
                </c:pt>
                <c:pt idx="25">
                  <c:v>2024.2083</c:v>
                </c:pt>
                <c:pt idx="26">
                  <c:v>2024.2917</c:v>
                </c:pt>
                <c:pt idx="27">
                  <c:v>2024.375</c:v>
                </c:pt>
                <c:pt idx="28">
                  <c:v>2024.4583</c:v>
                </c:pt>
                <c:pt idx="29">
                  <c:v>2024.5417</c:v>
                </c:pt>
                <c:pt idx="30">
                  <c:v>2024.625</c:v>
                </c:pt>
                <c:pt idx="31">
                  <c:v>2024.7083</c:v>
                </c:pt>
                <c:pt idx="32">
                  <c:v>2024.7917</c:v>
                </c:pt>
                <c:pt idx="33">
                  <c:v>2024.875</c:v>
                </c:pt>
                <c:pt idx="34">
                  <c:v>2024.9583</c:v>
                </c:pt>
                <c:pt idx="35">
                  <c:v>2025.0417</c:v>
                </c:pt>
                <c:pt idx="36">
                  <c:v>2025.125</c:v>
                </c:pt>
                <c:pt idx="37">
                  <c:v>2025.2083</c:v>
                </c:pt>
                <c:pt idx="38">
                  <c:v>2025.2917</c:v>
                </c:pt>
                <c:pt idx="39">
                  <c:v>2025.375</c:v>
                </c:pt>
                <c:pt idx="40">
                  <c:v>2025.4583</c:v>
                </c:pt>
                <c:pt idx="41">
                  <c:v>2025.5417</c:v>
                </c:pt>
                <c:pt idx="42">
                  <c:v>2025.625</c:v>
                </c:pt>
                <c:pt idx="43">
                  <c:v>2025.7083</c:v>
                </c:pt>
                <c:pt idx="44">
                  <c:v>2025.7917</c:v>
                </c:pt>
                <c:pt idx="45">
                  <c:v>2025.875</c:v>
                </c:pt>
                <c:pt idx="46">
                  <c:v>2025.9583</c:v>
                </c:pt>
                <c:pt idx="47">
                  <c:v>2026.0417</c:v>
                </c:pt>
                <c:pt idx="48">
                  <c:v>2026.125</c:v>
                </c:pt>
                <c:pt idx="49">
                  <c:v>2026.2083</c:v>
                </c:pt>
                <c:pt idx="50">
                  <c:v>2026.2917</c:v>
                </c:pt>
                <c:pt idx="51">
                  <c:v>2026.375</c:v>
                </c:pt>
                <c:pt idx="52">
                  <c:v>2026.4583</c:v>
                </c:pt>
                <c:pt idx="53">
                  <c:v>2026.5417</c:v>
                </c:pt>
                <c:pt idx="54">
                  <c:v>2026.625</c:v>
                </c:pt>
              </c:numCache>
            </c:numRef>
          </c:xVal>
          <c:yVal>
            <c:numRef>
              <c:f>'Chart Data'!$B$2:$B$56</c:f>
              <c:numCache>
                <c:formatCode>0</c:formatCode>
                <c:ptCount val="55"/>
                <c:pt idx="0">
                  <c:v>291.45999999999998</c:v>
                </c:pt>
                <c:pt idx="1">
                  <c:v>376.66</c:v>
                </c:pt>
                <c:pt idx="2">
                  <c:v>388.11</c:v>
                </c:pt>
                <c:pt idx="3">
                  <c:v>410.78</c:v>
                </c:pt>
                <c:pt idx="4">
                  <c:v>377.55</c:v>
                </c:pt>
                <c:pt idx="5">
                  <c:v>339.37</c:v>
                </c:pt>
                <c:pt idx="6">
                  <c:v>332.73</c:v>
                </c:pt>
                <c:pt idx="7">
                  <c:v>335.94</c:v>
                </c:pt>
                <c:pt idx="8">
                  <c:v>345.74</c:v>
                </c:pt>
                <c:pt idx="9">
                  <c:v>329.97</c:v>
                </c:pt>
                <c:pt idx="10">
                  <c:v>307.02</c:v>
                </c:pt>
                <c:pt idx="11">
                  <c:v>290.95</c:v>
                </c:pt>
                <c:pt idx="12">
                  <c:v>289.01</c:v>
                </c:pt>
                <c:pt idx="13">
                  <c:v>263.87</c:v>
                </c:pt>
                <c:pt idx="14">
                  <c:v>249.39</c:v>
                </c:pt>
                <c:pt idx="15">
                  <c:v>229.07</c:v>
                </c:pt>
                <c:pt idx="16">
                  <c:v>236.35</c:v>
                </c:pt>
                <c:pt idx="17">
                  <c:v>240.26</c:v>
                </c:pt>
                <c:pt idx="18">
                  <c:v>232.64</c:v>
                </c:pt>
                <c:pt idx="19">
                  <c:v>235.36</c:v>
                </c:pt>
                <c:pt idx="20">
                  <c:v>234.98</c:v>
                </c:pt>
                <c:pt idx="21">
                  <c:v>228.24</c:v>
                </c:pt>
                <c:pt idx="22">
                  <c:v>226.13</c:v>
                </c:pt>
                <c:pt idx="23">
                  <c:v>217.24</c:v>
                </c:pt>
                <c:pt idx="24">
                  <c:v>205.68</c:v>
                </c:pt>
                <c:pt idx="25">
                  <c:v>196.47</c:v>
                </c:pt>
                <c:pt idx="26">
                  <c:v>210.48</c:v>
                </c:pt>
                <c:pt idx="27">
                  <c:v>252.17</c:v>
                </c:pt>
                <c:pt idx="28">
                  <c:v>236.35</c:v>
                </c:pt>
                <c:pt idx="29">
                  <c:v>221.25</c:v>
                </c:pt>
                <c:pt idx="30">
                  <c:v>207.8</c:v>
                </c:pt>
                <c:pt idx="31">
                  <c:v>219.85</c:v>
                </c:pt>
                <c:pt idx="32">
                  <c:v>225.77</c:v>
                </c:pt>
                <c:pt idx="33">
                  <c:v>215.23</c:v>
                </c:pt>
                <c:pt idx="34">
                  <c:v>229.15</c:v>
                </c:pt>
                <c:pt idx="35">
                  <c:v>230.47</c:v>
                </c:pt>
                <c:pt idx="36">
                  <c:v>232.38</c:v>
                </c:pt>
                <c:pt idx="37">
                  <c:v>223</c:v>
                </c:pt>
                <c:pt idx="38">
                  <c:v>214.21</c:v>
                </c:pt>
                <c:pt idx="39">
                  <c:v>204.68</c:v>
                </c:pt>
                <c:pt idx="40">
                  <c:v>201.51</c:v>
                </c:pt>
                <c:pt idx="41">
                  <c:v>198.23</c:v>
                </c:pt>
                <c:pt idx="42">
                  <c:v>195.11</c:v>
                </c:pt>
                <c:pt idx="43">
                  <c:v>190.02</c:v>
                </c:pt>
                <c:pt idx="44">
                  <c:v>189.64</c:v>
                </c:pt>
                <c:pt idx="45">
                  <c:v>190.65</c:v>
                </c:pt>
                <c:pt idx="46">
                  <c:v>188.93</c:v>
                </c:pt>
                <c:pt idx="47">
                  <c:v>190.1</c:v>
                </c:pt>
                <c:pt idx="48">
                  <c:v>193.74</c:v>
                </c:pt>
                <c:pt idx="49">
                  <c:v>205.01</c:v>
                </c:pt>
                <c:pt idx="50">
                  <c:v>200.59</c:v>
                </c:pt>
                <c:pt idx="51">
                  <c:v>211.97</c:v>
                </c:pt>
                <c:pt idx="52">
                  <c:v>203.27</c:v>
                </c:pt>
                <c:pt idx="53">
                  <c:v>221.48</c:v>
                </c:pt>
                <c:pt idx="54">
                  <c:v>226.89</c:v>
                </c:pt>
              </c:numCache>
            </c:numRef>
          </c:yVal>
          <c:smooth val="1"/>
          <c:extLst>
            <c:ext xmlns:c16="http://schemas.microsoft.com/office/drawing/2014/chart" uri="{C3380CC4-5D6E-409C-BE32-E72D297353CC}">
              <c16:uniqueId val="{00000000-38A9-4762-8157-5C52CB42453F}"/>
            </c:ext>
          </c:extLst>
        </c:ser>
        <c:ser>
          <c:idx val="1"/>
          <c:order val="1"/>
          <c:tx>
            <c:v>MATIF Mais</c:v>
          </c:tx>
          <c:spPr>
            <a:ln w="33338">
              <a:solidFill>
                <a:srgbClr val="D8A52D"/>
              </a:solidFill>
              <a:prstDash val="solid"/>
            </a:ln>
          </c:spPr>
          <c:marker>
            <c:symbol val="none"/>
          </c:marker>
          <c:xVal>
            <c:numRef>
              <c:f>'Chart Data'!$C$2:$C$56</c:f>
              <c:numCache>
                <c:formatCode>General</c:formatCode>
                <c:ptCount val="55"/>
                <c:pt idx="0">
                  <c:v>2022.125</c:v>
                </c:pt>
                <c:pt idx="1">
                  <c:v>2022.2083</c:v>
                </c:pt>
                <c:pt idx="2">
                  <c:v>2022.2917</c:v>
                </c:pt>
                <c:pt idx="3">
                  <c:v>2022.375</c:v>
                </c:pt>
                <c:pt idx="4">
                  <c:v>2022.4583</c:v>
                </c:pt>
                <c:pt idx="5">
                  <c:v>2022.5417</c:v>
                </c:pt>
                <c:pt idx="6">
                  <c:v>2022.625</c:v>
                </c:pt>
                <c:pt idx="7">
                  <c:v>2022.7083</c:v>
                </c:pt>
                <c:pt idx="8">
                  <c:v>2022.7917</c:v>
                </c:pt>
                <c:pt idx="9">
                  <c:v>2022.875</c:v>
                </c:pt>
                <c:pt idx="10">
                  <c:v>2022.9583</c:v>
                </c:pt>
                <c:pt idx="11">
                  <c:v>2023.0417</c:v>
                </c:pt>
                <c:pt idx="12">
                  <c:v>2023.125</c:v>
                </c:pt>
                <c:pt idx="13">
                  <c:v>2023.2083</c:v>
                </c:pt>
                <c:pt idx="14">
                  <c:v>2023.2917</c:v>
                </c:pt>
                <c:pt idx="15">
                  <c:v>2023.375</c:v>
                </c:pt>
                <c:pt idx="16">
                  <c:v>2023.4583</c:v>
                </c:pt>
                <c:pt idx="17">
                  <c:v>2023.5417</c:v>
                </c:pt>
                <c:pt idx="18">
                  <c:v>2023.625</c:v>
                </c:pt>
                <c:pt idx="19">
                  <c:v>2023.7083</c:v>
                </c:pt>
                <c:pt idx="20">
                  <c:v>2023.7917</c:v>
                </c:pt>
                <c:pt idx="21">
                  <c:v>2023.875</c:v>
                </c:pt>
                <c:pt idx="22">
                  <c:v>2023.9583</c:v>
                </c:pt>
                <c:pt idx="23">
                  <c:v>2024.0417</c:v>
                </c:pt>
                <c:pt idx="24">
                  <c:v>2024.125</c:v>
                </c:pt>
                <c:pt idx="25">
                  <c:v>2024.2083</c:v>
                </c:pt>
                <c:pt idx="26">
                  <c:v>2024.2917</c:v>
                </c:pt>
                <c:pt idx="27">
                  <c:v>2024.375</c:v>
                </c:pt>
                <c:pt idx="28">
                  <c:v>2024.4583</c:v>
                </c:pt>
                <c:pt idx="29">
                  <c:v>2024.5417</c:v>
                </c:pt>
                <c:pt idx="30">
                  <c:v>2024.625</c:v>
                </c:pt>
                <c:pt idx="31">
                  <c:v>2024.7083</c:v>
                </c:pt>
                <c:pt idx="32">
                  <c:v>2024.7917</c:v>
                </c:pt>
                <c:pt idx="33">
                  <c:v>2024.875</c:v>
                </c:pt>
                <c:pt idx="34">
                  <c:v>2024.9583</c:v>
                </c:pt>
                <c:pt idx="35">
                  <c:v>2025.0417</c:v>
                </c:pt>
                <c:pt idx="36">
                  <c:v>2025.125</c:v>
                </c:pt>
                <c:pt idx="37">
                  <c:v>2025.2083</c:v>
                </c:pt>
                <c:pt idx="38">
                  <c:v>2025.2917</c:v>
                </c:pt>
                <c:pt idx="39">
                  <c:v>2025.375</c:v>
                </c:pt>
                <c:pt idx="40">
                  <c:v>2025.4583</c:v>
                </c:pt>
                <c:pt idx="41">
                  <c:v>2025.5417</c:v>
                </c:pt>
                <c:pt idx="42">
                  <c:v>2025.625</c:v>
                </c:pt>
                <c:pt idx="43">
                  <c:v>2025.7083</c:v>
                </c:pt>
                <c:pt idx="44">
                  <c:v>2025.7917</c:v>
                </c:pt>
                <c:pt idx="45">
                  <c:v>2025.875</c:v>
                </c:pt>
                <c:pt idx="46">
                  <c:v>2025.9583</c:v>
                </c:pt>
                <c:pt idx="47">
                  <c:v>2026.0417</c:v>
                </c:pt>
                <c:pt idx="48">
                  <c:v>2026.125</c:v>
                </c:pt>
                <c:pt idx="49">
                  <c:v>2026.2083</c:v>
                </c:pt>
                <c:pt idx="50">
                  <c:v>2026.2917</c:v>
                </c:pt>
                <c:pt idx="51">
                  <c:v>2026.375</c:v>
                </c:pt>
                <c:pt idx="52">
                  <c:v>2026.4583</c:v>
                </c:pt>
                <c:pt idx="53">
                  <c:v>2026.5417</c:v>
                </c:pt>
                <c:pt idx="54">
                  <c:v>2026.625</c:v>
                </c:pt>
              </c:numCache>
            </c:numRef>
          </c:xVal>
          <c:yVal>
            <c:numRef>
              <c:f>'Chart Data'!$D$2:$D$56</c:f>
              <c:numCache>
                <c:formatCode>0</c:formatCode>
                <c:ptCount val="55"/>
                <c:pt idx="0">
                  <c:v>272.64</c:v>
                </c:pt>
                <c:pt idx="1">
                  <c:v>338.1</c:v>
                </c:pt>
                <c:pt idx="2">
                  <c:v>330.62</c:v>
                </c:pt>
                <c:pt idx="3">
                  <c:v>358.41</c:v>
                </c:pt>
                <c:pt idx="4">
                  <c:v>323.25</c:v>
                </c:pt>
                <c:pt idx="5">
                  <c:v>305.5</c:v>
                </c:pt>
                <c:pt idx="6">
                  <c:v>322.86</c:v>
                </c:pt>
                <c:pt idx="7">
                  <c:v>329.01</c:v>
                </c:pt>
                <c:pt idx="8">
                  <c:v>336.77</c:v>
                </c:pt>
                <c:pt idx="9">
                  <c:v>315.98</c:v>
                </c:pt>
                <c:pt idx="10">
                  <c:v>290.61</c:v>
                </c:pt>
                <c:pt idx="11">
                  <c:v>282.18</c:v>
                </c:pt>
                <c:pt idx="12">
                  <c:v>288.41000000000003</c:v>
                </c:pt>
                <c:pt idx="13">
                  <c:v>262.27999999999997</c:v>
                </c:pt>
                <c:pt idx="14">
                  <c:v>244</c:v>
                </c:pt>
                <c:pt idx="15">
                  <c:v>223.8</c:v>
                </c:pt>
                <c:pt idx="16">
                  <c:v>232.31</c:v>
                </c:pt>
                <c:pt idx="17">
                  <c:v>237.5</c:v>
                </c:pt>
                <c:pt idx="18">
                  <c:v>220.21</c:v>
                </c:pt>
                <c:pt idx="19">
                  <c:v>211.1</c:v>
                </c:pt>
                <c:pt idx="20">
                  <c:v>203.02</c:v>
                </c:pt>
                <c:pt idx="21">
                  <c:v>205</c:v>
                </c:pt>
                <c:pt idx="22">
                  <c:v>200.09</c:v>
                </c:pt>
                <c:pt idx="23">
                  <c:v>189.8</c:v>
                </c:pt>
                <c:pt idx="24">
                  <c:v>176.44</c:v>
                </c:pt>
                <c:pt idx="25">
                  <c:v>182.07</c:v>
                </c:pt>
                <c:pt idx="26">
                  <c:v>197.85</c:v>
                </c:pt>
                <c:pt idx="27">
                  <c:v>212.77</c:v>
                </c:pt>
                <c:pt idx="28">
                  <c:v>214.04</c:v>
                </c:pt>
                <c:pt idx="29">
                  <c:v>213.76</c:v>
                </c:pt>
                <c:pt idx="30">
                  <c:v>198.65</c:v>
                </c:pt>
                <c:pt idx="31">
                  <c:v>203.57</c:v>
                </c:pt>
                <c:pt idx="32">
                  <c:v>212.96</c:v>
                </c:pt>
                <c:pt idx="33">
                  <c:v>208.83</c:v>
                </c:pt>
                <c:pt idx="34">
                  <c:v>206.65</c:v>
                </c:pt>
                <c:pt idx="35">
                  <c:v>213.73</c:v>
                </c:pt>
                <c:pt idx="36">
                  <c:v>217.12</c:v>
                </c:pt>
                <c:pt idx="37">
                  <c:v>213.38</c:v>
                </c:pt>
                <c:pt idx="38">
                  <c:v>206.45</c:v>
                </c:pt>
                <c:pt idx="39">
                  <c:v>197.13</c:v>
                </c:pt>
                <c:pt idx="40">
                  <c:v>192.05</c:v>
                </c:pt>
                <c:pt idx="41">
                  <c:v>201.2</c:v>
                </c:pt>
                <c:pt idx="42">
                  <c:v>189.63</c:v>
                </c:pt>
                <c:pt idx="43">
                  <c:v>186.5</c:v>
                </c:pt>
                <c:pt idx="44">
                  <c:v>183.88</c:v>
                </c:pt>
                <c:pt idx="45">
                  <c:v>189.32</c:v>
                </c:pt>
                <c:pt idx="46">
                  <c:v>187.21</c:v>
                </c:pt>
                <c:pt idx="47">
                  <c:v>191.08</c:v>
                </c:pt>
                <c:pt idx="48">
                  <c:v>190.97</c:v>
                </c:pt>
                <c:pt idx="49">
                  <c:v>206.91</c:v>
                </c:pt>
                <c:pt idx="50">
                  <c:v>209.41</c:v>
                </c:pt>
                <c:pt idx="51">
                  <c:v>218.61</c:v>
                </c:pt>
                <c:pt idx="52">
                  <c:v>219.58</c:v>
                </c:pt>
                <c:pt idx="53">
                  <c:v>244.35</c:v>
                </c:pt>
                <c:pt idx="54">
                  <c:v>255.28</c:v>
                </c:pt>
              </c:numCache>
            </c:numRef>
          </c:yVal>
          <c:smooth val="1"/>
          <c:extLst>
            <c:ext xmlns:c16="http://schemas.microsoft.com/office/drawing/2014/chart" uri="{C3380CC4-5D6E-409C-BE32-E72D297353CC}">
              <c16:uniqueId val="{00000001-38A9-4762-8157-5C52CB42453F}"/>
            </c:ext>
          </c:extLst>
        </c:ser>
        <c:dLbls>
          <c:showLegendKey val="0"/>
          <c:showVal val="0"/>
          <c:showCatName val="0"/>
          <c:showSerName val="0"/>
          <c:showPercent val="0"/>
          <c:showBubbleSize val="0"/>
        </c:dLbls>
        <c:axId val="48650112"/>
        <c:axId val="48672768"/>
      </c:scatterChart>
      <c:valAx>
        <c:axId val="48672768"/>
        <c:scaling>
          <c:orientation val="minMax"/>
          <c:max val="450"/>
          <c:min val="150"/>
        </c:scaling>
        <c:delete val="0"/>
        <c:axPos val="l"/>
        <c:majorGridlines>
          <c:spPr>
            <a:ln w="9525">
              <a:solidFill>
                <a:srgbClr val="D4D9CD"/>
              </a:solidFill>
            </a:ln>
          </c:spPr>
        </c:majorGridlines>
        <c:numFmt formatCode="0" sourceLinked="1"/>
        <c:majorTickMark val="none"/>
        <c:minorTickMark val="none"/>
        <c:tickLblPos val="nextTo"/>
        <c:spPr>
          <a:ln w="9525">
            <a:solidFill>
              <a:srgbClr val="D4D4D4"/>
            </a:solidFill>
            <a:prstDash val="solid"/>
          </a:ln>
        </c:spPr>
        <c:txPr>
          <a:bodyPr anchorCtr="1"/>
          <a:lstStyle/>
          <a:p>
            <a:pPr>
              <a:defRPr sz="1575">
                <a:solidFill>
                  <a:srgbClr val="627268"/>
                </a:solidFill>
                <a:latin typeface="Aptos"/>
                <a:ea typeface="Aptos"/>
                <a:cs typeface="Aptos"/>
              </a:defRPr>
            </a:pPr>
            <a:endParaRPr lang="de-DE"/>
          </a:p>
        </c:txPr>
        <c:crossAx val="48650112"/>
        <c:crosses val="autoZero"/>
        <c:crossBetween val="midCat"/>
        <c:majorUnit val="50"/>
      </c:valAx>
      <c:valAx>
        <c:axId val="48650112"/>
        <c:scaling>
          <c:orientation val="minMax"/>
          <c:max val="2027"/>
          <c:min val="2022"/>
        </c:scaling>
        <c:delete val="0"/>
        <c:axPos val="b"/>
        <c:numFmt formatCode="General" sourceLinked="1"/>
        <c:majorTickMark val="none"/>
        <c:minorTickMark val="none"/>
        <c:tickLblPos val="nextTo"/>
        <c:spPr>
          <a:ln w="9525">
            <a:solidFill>
              <a:srgbClr val="D4D4D4"/>
            </a:solidFill>
            <a:prstDash val="solid"/>
          </a:ln>
        </c:spPr>
        <c:txPr>
          <a:bodyPr anchorCtr="1"/>
          <a:lstStyle/>
          <a:p>
            <a:pPr>
              <a:defRPr sz="1575">
                <a:solidFill>
                  <a:srgbClr val="627268"/>
                </a:solidFill>
                <a:latin typeface="Aptos"/>
                <a:ea typeface="Aptos"/>
                <a:cs typeface="Aptos"/>
              </a:defRPr>
            </a:pPr>
            <a:endParaRPr lang="de-DE"/>
          </a:p>
        </c:txPr>
        <c:crossAx val="48672768"/>
        <c:crosses val="autoZero"/>
        <c:crossBetween val="midCat"/>
        <c:majorUnit val="1"/>
      </c:valAx>
      <c:spPr>
        <a:noFill/>
      </c:spPr>
    </c:plotArea>
    <c:legend>
      <c:legendPos val="t"/>
      <c:overlay val="0"/>
      <c:txPr>
        <a:bodyPr anchorCtr="1"/>
        <a:lstStyle/>
        <a:p>
          <a:pPr>
            <a:defRPr sz="1725">
              <a:solidFill>
                <a:srgbClr val="17362B"/>
              </a:solidFill>
              <a:latin typeface="Aptos"/>
              <a:ea typeface="Aptos"/>
              <a:cs typeface="Aptos"/>
            </a:defRPr>
          </a:pPr>
          <a:endParaRPr lang="de-DE"/>
        </a:p>
      </c:txPr>
    </c:legend>
    <c:plotVisOnly val="1"/>
    <c:dispBlanksAs val="zero"/>
    <c:showDLblsOverMax val="1"/>
  </c:chart>
  <c:spPr>
    <a:noFill/>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Sprechzeit ca. 0.5 Minuten.</a:t>
            </a:r>
          </a:p>
          <a:p>
            <a:r>
              <a:t>Begrüßung. Rund 20 Minuten persönliche Erfahrungen, anschließend etwa 10 Minuten Fragen und Diskussion. Schwerpunkt sind die Geschichten und unser Verfahren. Andere Referenten vertiefen die Trocknungstechnik. Foto: illustratives Sortenfoto, keine Aufnahme des Betriebs.</a:t>
            </a:r>
          </a:p>
          <a:p>
            <a:endParaRPr/>
          </a:p>
          <a:p>
            <a:r>
              <a:t>Quellen: Eigene Angaben von Christian Schwetje im Gespräch und bearbeitete Ausgangspräsentation, Stand September 2026.</a:t>
            </a:r>
          </a:p>
          <a:p>
            <a:r>
              <a:t>https://www.agasaat-hybrid.com/fileadmin/_processed_/f/5/csm_agaSAAT-Hybrid-912x1020-Sortenvorschaubild-BULLINGA_25b74e9f93.jpg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Sprechzeit ca. 1.5 Minuten.</a:t>
            </a:r>
          </a:p>
          <a:p>
            <a:r>
              <a:t>Kurz vorstellen: 34 Jahre, ca. 230 ha Ackerbau, 80.000 Hähnchenmastplätze. Karte aus dem Landesportal: Landesgrenzen hervorgehoben, Nachbarbundesländer beschriftet. Cramme ca. 52.112565 N / 10.445430 E, südlich von Braunschweig und südwestlich von Wolfenbüttel. Ortsmarker in diesem Maßstab näherungsweise; keine Betriebsadresse. Die Karte zeigt den historischen Kartengrund des Landesportals, die Landesgrenzen sind der relevante Inhalt.</a:t>
            </a:r>
          </a:p>
          <a:p>
            <a:endParaRPr/>
          </a:p>
          <a:p>
            <a:r>
              <a:t>Quellen: Eigene Angaben von Christian Schwetje im Gespräch und bearbeitete Ausgangspräsentation, Stand September 2026.</a:t>
            </a:r>
          </a:p>
          <a:p>
            <a:r>
              <a:t>https://www.niedersachsen.de/startseite/land_leute/das_land/karten/niedersachsen-karten-20063.html</a:t>
            </a:r>
          </a:p>
          <a:p>
            <a:r>
              <a:t>https://www.niedersachsen.de/download/137185</a:t>
            </a:r>
          </a:p>
          <a:p>
            <a:r>
              <a:t>https://www.stadtplan.info/cramme/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Sprechzeit ca. 1 Minuten.</a:t>
            </a:r>
          </a:p>
          <a:p>
            <a:r>
              <a:t>Wir kommen aus einer klassischen Zuckerrübenregion mit Weizen und früher stärker Gerste. Heute ca. 25 % Zuckerrüben, 20 % Körnermais, 15 % Raps und 40 % Weizen. Anbauanteile näherungsweise, keine feste zeitliche Reihenfolge. Standortdaten laut Christian: im Mittel ca. 80 Bodenpunkte und ca. 100 m über NN. Regionalen Näherungswert von ca. 600 mm Jahresniederschlag am 10.09.2026 ausdrücklich bestätigt.</a:t>
            </a:r>
          </a:p>
          <a:p>
            <a:endParaRPr/>
          </a:p>
          <a:p>
            <a:r>
              <a:t>Quellen: Eigene Angaben von Christian Schwetje im Gespräch und bearbeitete Ausgangspräsentation, Stand September 2026.</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Sprechzeit ca. 2 Minuten.</a:t>
            </a:r>
          </a:p>
          <a:p>
            <a:r>
              <a:t>Die Auswinterung 2010/11 machte eine Alternative nötig. Silomais für eine Biogasanlage funktionierte gut. Im nächsten Schritt wollten wir Körnermais versuchen. Nassmaisabnehmer waren damals schwer zu finden, gerade mit begrenzten Mengen. Danach haben wir uns vorsichtig an die eigene Trocknung herangetastet. In unserer betrieblichen Einschätzung wurde Mais dadurch eine rentable Kultur. Die Geschichte ist eine persönliche Erfahrung, kein allgemeiner Wirtschaftlichkeitsnachweis. Reihenfolge pro Klick: Auswinterung, Silomais, Körnermais nass, eigene Trocknung.</a:t>
            </a:r>
          </a:p>
          <a:p>
            <a:endParaRPr/>
          </a:p>
          <a:p>
            <a:r>
              <a:t>Quellen: Eigene Angaben von Christian Schwetje im Gespräch und bearbeitete Ausgangspräsentation, Stand September 2026.</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Sprechzeit ca. 1.5 Minuten.</a:t>
            </a:r>
          </a:p>
          <a:p>
            <a:r>
              <a:t>Vorfrüchte sind Weizen plus Zwischenfrucht, Zuckerrüben oder Mais. Nach Mais Winterfurche, nach Rüben Herbstbearbeitung; der genaue Herbstarbeitsgang wurde nicht eindeutig genannt. Nach Weizen intensive Vorbereitung für die Zwischenfrucht. Nach der Maisernte in jedem Fall Maisstängel zerkleinern und pflügen. Folgefrucht in gewünschter Reihenfolge: Winterweizen, Körnermais, Sommererbse. Erbsen stehen als Folgefrucht, ausdrücklich nicht als Vorfrucht.</a:t>
            </a:r>
          </a:p>
          <a:p>
            <a:endParaRPr/>
          </a:p>
          <a:p>
            <a:r>
              <a:t>Quellen: Eigene Angaben von Christian Schwetje im Gespräch und bearbeitete Ausgangspräsentation, Stand September 2026.</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Sprechzeit ca. 2 Minuten.</a:t>
            </a:r>
          </a:p>
          <a:p>
            <a:r>
              <a:t>Diese Geschichte ruhig persönlich erzählen. Der zugesagte Lohnunternehmer kam nicht, Termine wurden mehrfach verschoben. Schließlich kurzfristig jemanden mit freien Kapazitäten beauftragt. Das Saatbett lag etwa eine Woche. Uns gefiel das Ergebnis im abgesetzten Saatbett. Keine gesicherten Mehrerträge behaupten: Es geht um unsere praktische Erfahrung.</a:t>
            </a:r>
          </a:p>
          <a:p>
            <a:endParaRPr/>
          </a:p>
          <a:p>
            <a:r>
              <a:t>Quellen: Eigene Angaben von Christian Schwetje im Gespräch und bearbeitete Ausgangspräsentation, Stand September 2026.</a:t>
            </a:r>
          </a:p>
          <a:p>
            <a:r>
              <a:t>https://cms.boerderij.nl/app/uploads/2025/09/10/72/IMG_KopievanGrofzaaibed_0001-1.jpg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Sprechzeit ca. 1.5 Minuten.</a:t>
            </a:r>
          </a:p>
          <a:p>
            <a:r>
              <a:t>Organische Düngung vor der Maisaussaat mit Hähnchenmist oder Gärresten, danach einarbeiten und Saatbett herstellen. Wir beginnen inzwischen bereits nach der Zuckerrübenaussaat und warten dann bis zur Maisaussaat. Das Verfahren ist aus der Geschichte auf der vorigen Folie gewachsen. Es beschreibt unseren Standort und ist keine pauschale Anbauempfehlung.</a:t>
            </a:r>
          </a:p>
          <a:p>
            <a:endParaRPr/>
          </a:p>
          <a:p>
            <a:r>
              <a:t>Quellen: Eigene Angaben von Christian Schwetje im Gespräch und bearbeitete Ausgangspräsentation, Stand September 2026.</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Sprechzeit ca. 1.5 Minuten.</a:t>
            </a:r>
          </a:p>
          <a:p>
            <a:r>
              <a:t>Reifezahl K 180 bis ca. 230. Saattermin auf Wunsch entfernt. Unterfußdüngung laut Christian ca. 80 kg DAP/ha (18 % N, 46 % P2O5), entsprechend 14,4 kg N und 36,8 kg P2O5 pro ha. N aus Organik ist ein gekennzeichnetes Richtbeispiel, keine festgestellte Betriebsmenge: 5 t/ha Hühner-/Hähnchenmist bei 60 % TS und 29,9 kg Gesamt-N/t laut LWK NRW ergeben 149,5, gerundet ca. 150 kg Gesamt-N/ha. 5 t/ha ist eine Rechenannahme. Gesamt-N ist nicht gleich im Anwendungsjahr pflanzenverfügbarer N. Bei Gärresten Menge und N-Gehalt der Deklaration einsetzen. Tatsächlichen Einsatz anhand Analyse und Düngebedarf anpassen. Pflanzenschutz als betrieblicher Ablauf im Vorauflauf und Nachauflauf.</a:t>
            </a:r>
          </a:p>
          <a:p>
            <a:endParaRPr/>
          </a:p>
          <a:p>
            <a:r>
              <a:t>Quellen: Eigene Angaben von Christian Schwetje im Gespräch und bearbeitete Ausgangspräsentation, Stand September 2026.</a:t>
            </a:r>
          </a:p>
          <a:p>
            <a:r>
              <a:t>https://cms.boerderij.nl/app/uploads/2025/09/10/72/IMG_KopievanIMG_3442-1.jpg</a:t>
            </a:r>
          </a:p>
          <a:p>
            <a:r>
              <a:t>https://www.landwirtschaftskammer.de/landwirtschaft/ackerbau/pdf/handbuch-dbe-doku.pdf</a:t>
            </a:r>
          </a:p>
          <a:p>
            <a:r>
              <a:t>https://www.agrarmarkt-nrw.de/duengermarkt.shtm</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Sprechzeit ca. 2 Minuten.</a:t>
            </a:r>
          </a:p>
          <a:p>
            <a:r>
              <a:t>Nur diese eine Folie vertieft Ernte und Trocknung. Je Termin ca. 10–15 ha dreschen, anschließend trocknen und dann die nächste Partie. Eigener Durchlauftrockner mit Flüssiggas. Früher alle 1–1,5 Stunden vor Ort kontrollieren, heute Benachrichtigung über auffälligen Stromverbrauch bzw. Stillstand. Der Feuchtesensor zeigt vor Ort den Trend, keine bestätigte Feuchte-Fernanzeige. Zeitgesteuerter Start/Stopp lässt sich erwähnen. Nasszelle, Scheune, Sumpf und detaillierte Fördertechnik entfallen ausdrücklich; dazu sprechen andere Landwirte. Keine feste Anzahl Erntetermine aus den ungefähren Flächenanteilen herleiten.</a:t>
            </a:r>
          </a:p>
          <a:p>
            <a:endParaRPr/>
          </a:p>
          <a:p>
            <a:r>
              <a:t>Quellen: Eigene Angaben von Christian Schwetje im Gespräch und bearbeitete Ausgangspräsentation, Stand September 2026.</a:t>
            </a:r>
          </a:p>
          <a:p>
            <a:r>
              <a:t>https://medias.reussir.fr/grandes-cultures/2023-06/_RGC353_CULT_MZ_LEAD_01BIS.JPG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Sprechzeit ca. 2 Minuten.</a:t>
            </a:r>
          </a:p>
          <a:p>
            <a:r>
              <a:t>Wir haben eigenen Mais als Futter in der Hähnchenmast verwendet. Er musste gequetscht werden. Mobile Mühle, grobe Erinnerung ca. 10 €/t. Im Vergleich zu Weizen liefert Mais mehr Energie, weniger Protein: frei erläutern, ohne das Bild zu überladen. Praktisches Hindernis: ein zusätzliches Silo fehlte, Weizen und Mais sollten getrennt vorliegen. Der Maisanteil war außerdem wegen der Fleischfarbe begrenzt. Heute verkaufen wir den Mais. Die KI-Illustration zeigt keinen konkreten Stall des Betriebs.</a:t>
            </a:r>
          </a:p>
          <a:p>
            <a:endParaRPr/>
          </a:p>
          <a:p>
            <a:r>
              <a:t>Quellen: Eigene Angaben von Christian Schwetje im Gespräch und bearbeitete Ausgangspräsentation, Stand September 2026.</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Sprechzeit ca. 1.5 Minuten.</a:t>
            </a:r>
          </a:p>
          <a:p>
            <a:r>
              <a:t>Ausschließlich MATIF Mahlweizen und MATIF Mais, kein Futterweizen-Kassamarkt. Daten aus dem vorhandenen KOWR-Export; Monatsmittel der veröffentlichten Tagesnotierungen, keine Interpolation. Zeitraum 18.02.2022–28.08.2026. Die zuvor gewünschte Zehnjahresreihe liegt in der geprüften Datei nicht vor; deshalb keine zehn Jahre behaupten oder durch andere Märkte ersetzen. Es sind wechselnde Futures-Notierungen, keine konstante Laufzeit. Der Börsenpreis ist kein betrieblicher Netto-Auszahlungspreis. Überleitung zur Kalkulation mit ausdrücklich angenommenem Verkaufspreis.</a:t>
            </a:r>
          </a:p>
          <a:p>
            <a:endParaRPr/>
          </a:p>
          <a:p>
            <a:r>
              <a:t>Quellen: Eigene Angaben von Christian Schwetje im Gespräch und bearbeitete Ausgangspräsentation, Stand September 2026.</a:t>
            </a:r>
          </a:p>
          <a:p>
            <a:r>
              <a:t>https://www.gov.pl/web/kowr/ceny-na-gieldzie-matif</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Sprechzeit ca. 1.5 Minuten.</a:t>
            </a:r>
          </a:p>
          <a:p>
            <a:r>
              <a:t>Die Folie ist eine Beispielrechnung, kein vollständiger Deckungsbeitrag und kein Gewinn. Ertrag 11 t/ha durch Christian vorgegeben, hier als verkaufsfähige Ware mit 15 % Wasser interpretiert. Preis 190 €/t ist ein ausdrücklich angenommener Auszahlungspreis, keine aktuelle MATIF-Notierung.</a:t>
            </a:r>
          </a:p>
          <a:p>
            <a:r>
              <a:t>Saatgut zusätzlich aufgenommen, da es in der bisherigen Rechnung fehlte: 2 Einheiten à 110 Euro als gerundete Rechenannahme, an KTBL-Beispiel 2 × 106,3 orientiert. Kosten Lohnunternehmer zusammen 250 €/ha aus Saat 70 und Ernte 180. Pflanzenschutz-Mittelkosten laut Christian 80 €/ha. Unterfußdünger laut Christian 80 kg DAP/ha; Preisansatz 0,90 Euro/kg netto ergibt 72 Euro/ha. Referenz LWK NRW, Agrarmarkt NRW, Münsterland am 07.09.2026: DAP 850–925 Euro/t, Abnahme ab 10 t lose ab Lager ohne MwSt. Gerundeter Planungsansatz, kein individueller Einkaufspreis. Kein weiterer Mineraldünger angesetzt; Wirtschaftsdünger und dessen Ausbringung sind nicht vollständig bewertet.</a:t>
            </a:r>
          </a:p>
          <a:p>
            <a:r>
              <a:t>Gaspreis: veröffentlichte Quartalswerte Q2/2024–Q4/2025 (68,71; 67,67; 73,17; 81,60; 73,93; 68,68; 68,61 Euro je 100 l). Einfacher ungewichteter Mittelwert 0,717671 Euro/l brutto, bei 19 % MwSt. 0,603085 Euro/l netto. Für die Rechnung gerundet 0,60 Euro/l. Referenzmenge 3.000 l, kein individueller Liefervertrag. Heizwert 6,57 kWh/l.</a:t>
            </a:r>
          </a:p>
          <a:p>
            <a:r>
              <a:t>Wärme: 270 kWh/t als Mitte der genannten 260–280. 11 × 270 = 2.970 kWh/ha; geteilt durch 6,57 = 452,05 l/ha; mal 0,60 = 271.23 €/ha. 260–280 ergeben etwa 261–281 €/ha bei dieser Bezugsbasis. DLG-Test 6265F: 215,3 kWh je Tonne Feuchtgut bei Standardtrocknung 35 % auf 15 %. Umgerechnet mit 85/65 entspricht das ca. 282 kWh/t Trockenware. Dies stützt nur die Größenordnung; Anlage, Feuchte und Wetter ändern den Verbrauch. Die eigene Nass-/Trockenbasis muss anhand der Betriebsaufzeichnungen bestätigt werden. Falls die 270 kWh je t Nassmais gemeint sind, bei beispielhaft 30 % Erntefeuchte: 11 × 0,85/0,70 = 13,36 t Nassmais, Gas ca. 329 €/ha.</a:t>
            </a:r>
          </a:p>
          <a:p>
            <a:r>
              <a:t>Strom: 11 × 10 × 0,30 = 33 €/ha. 10 kWh/t und 0,30 €/kWh sind Nutzer-Schätzung bzw. Planungsannahme. DLG nennt 10,2 kWh/t FEUCHTGUT, also keine 1:1-Bestätigung derselben Bezugsbasis.</a:t>
            </a:r>
          </a:p>
          <a:p>
            <a:r>
              <a:t>Exakt vor Rundung: Erlös 2090; erfasste Kosten 926.23; Rest 1163.77 Euro/ha. Die Folie rundet auf volle Euro. Nicht enthalten: eigene Arbeit, Bodenbearbeitung, organische Nährstoffbewertung/Ausbringung, Transport, Lagerung, Trockner-Fixkosten, Pacht und weitere Gemeinkosten. Keine Quetschkosten im Verkaufsfall. Preisänderung um 10 €/t verändert den Erlös bei 11 t um 110 €/ha.</a:t>
            </a:r>
          </a:p>
          <a:p>
            <a:endParaRPr/>
          </a:p>
          <a:p>
            <a:r>
              <a:t>Quellen: Eigene Angaben von Christian Schwetje im Gespräch und bearbeitete Ausgangspräsentation, Stand September 2026.</a:t>
            </a:r>
          </a:p>
          <a:p>
            <a:r>
              <a:t>https://www.agrarmarkt-nrw.de/duengermarkt.shtm</a:t>
            </a:r>
          </a:p>
          <a:p>
            <a:r>
              <a:t>https://daten.ktbl.de/gesamtbetriebskalkulation/sdrescher/</a:t>
            </a:r>
          </a:p>
          <a:p>
            <a:r>
              <a:t>https://www.landwirt.com/kleinanzeigen/lohnarbeit/anbau-und-saat</a:t>
            </a:r>
          </a:p>
          <a:p>
            <a:r>
              <a:t>https://fluessiggas.de/wissen/fluessiggas/gaspreisentwicklung/</a:t>
            </a:r>
          </a:p>
          <a:p>
            <a:r>
              <a:t>https://progas.de/fluessiggas-ratgeber/wissen/brennwert-fluessiggas</a:t>
            </a:r>
          </a:p>
          <a:p>
            <a:r>
              <a:t>https://pruefberichte.dlg.org/filestorage/6265F.pdf</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Sprechzeit ca. 1 Minuten.</a:t>
            </a:r>
          </a:p>
          <a:p>
            <a:r>
              <a:t>Drei persönliche Schlussgedanken: Frühes Saatbett, Ernte in Etappen und flexible Verwertung. Keine allgemeingültige Empfehlung. Rund 20 Minuten Vortrag enden hier; anschließend etwa 10 Minuten Fragen und Diskussion. Bild ist ein illustratives Sortenfoto.</a:t>
            </a:r>
          </a:p>
          <a:p>
            <a:endParaRPr/>
          </a:p>
          <a:p>
            <a:r>
              <a:t>Quellen: Eigene Angaben von Christian Schwetje im Gespräch und bearbeitete Ausgangspräsentation, Stand September 2026.</a:t>
            </a:r>
          </a:p>
          <a:p>
            <a:r>
              <a:t>https://www.agasaat-hybrid.com/fileadmin/_processed_/7/2/csm_agaSAAT-Hybrid-912x1020-Sortenvorschaubild-PEGORO_3c0402c3dd.jpg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63D2E"/>
        </a:solidFill>
        <a:effectLst/>
      </p:bgPr>
    </p:bg>
    <p:spTree>
      <p:nvGrpSpPr>
        <p:cNvPr id="1" name=""/>
        <p:cNvGrpSpPr/>
        <p:nvPr/>
      </p:nvGrpSpPr>
      <p:grpSpPr>
        <a:xfrm>
          <a:off x="0" y="0"/>
          <a:ext cx="0" cy="0"/>
          <a:chOff x="0" y="0"/>
          <a:chExt cx="0" cy="0"/>
        </a:xfrm>
      </p:grpSpPr>
      <p:sp>
        <p:nvSpPr>
          <p:cNvPr id="8" name="KÖRNERMAISANBAU">
            <a:extLst>
              <a:ext uri="{FF2B5EF4-FFF2-40B4-BE49-F238E27FC236}">
                <a16:creationId xmlns:a16="http://schemas.microsoft.com/office/drawing/2014/main" id="{B37F7A28-7C8D-469E-8019-3CBB76E54285}"/>
              </a:ext>
            </a:extLst>
          </p:cNvPr>
          <p:cNvSpPr>
            <a:spLocks noGrp="1"/>
          </p:cNvSpPr>
          <p:nvPr/>
        </p:nvSpPr>
        <p:spPr>
          <a:xfrm>
            <a:off x="533400" y="285750"/>
            <a:ext cx="10763250" cy="247650"/>
          </a:xfrm>
          <a:prstGeom prst="rect">
            <a:avLst/>
          </a:prstGeom>
          <a:noFill/>
          <a:ln w="0">
            <a:noFill/>
          </a:ln>
        </p:spPr>
        <p:txBody>
          <a:bodyPr wrap="none" lIns="0" tIns="0" rIns="0" bIns="0" anchor="t">
            <a:noAutofit/>
          </a:bodyPr>
          <a:lstStyle/>
          <a:p>
            <a:pPr>
              <a:defRPr sz="1350" b="1">
                <a:solidFill>
                  <a:srgbClr val="D8A52D"/>
                </a:solidFill>
                <a:latin typeface="Aptos"/>
                <a:ea typeface="Aptos"/>
                <a:cs typeface="Aptos"/>
              </a:defRPr>
            </a:pPr>
            <a:r>
              <a:rPr sz="1350" b="1">
                <a:solidFill>
                  <a:srgbClr val="D8A52D"/>
                </a:solidFill>
                <a:latin typeface="Aptos"/>
                <a:ea typeface="Aptos"/>
                <a:cs typeface="Aptos"/>
              </a:rPr>
              <a:t>KÖRNERMAISANBAU</a:t>
            </a:r>
          </a:p>
        </p:txBody>
      </p:sp>
      <p:sp>
        <p:nvSpPr>
          <p:cNvPr id="2" name="01">
            <a:extLst>
              <a:ext uri="{FF2B5EF4-FFF2-40B4-BE49-F238E27FC236}">
                <a16:creationId xmlns:a16="http://schemas.microsoft.com/office/drawing/2014/main" id="{622CBA6A-E80C-430C-988D-E921B555ED6E}"/>
              </a:ext>
            </a:extLst>
          </p:cNvPr>
          <p:cNvSpPr>
            <a:spLocks noGrp="1"/>
          </p:cNvSpPr>
          <p:nvPr/>
        </p:nvSpPr>
        <p:spPr>
          <a:xfrm>
            <a:off x="11277600" y="6448425"/>
            <a:ext cx="571500" cy="228600"/>
          </a:xfrm>
          <a:prstGeom prst="rect">
            <a:avLst/>
          </a:prstGeom>
          <a:noFill/>
          <a:ln w="0">
            <a:noFill/>
          </a:ln>
        </p:spPr>
        <p:txBody>
          <a:bodyPr wrap="none" lIns="0" tIns="0" rIns="0" bIns="0" anchor="t">
            <a:noAutofit/>
          </a:bodyPr>
          <a:lstStyle/>
          <a:p>
            <a:pPr>
              <a:defRPr sz="1275" b="0">
                <a:solidFill>
                  <a:srgbClr val="BBCABF"/>
                </a:solidFill>
                <a:latin typeface="Aptos"/>
                <a:ea typeface="Aptos"/>
                <a:cs typeface="Aptos"/>
              </a:defRPr>
            </a:pPr>
            <a:r>
              <a:rPr sz="1275" b="0">
                <a:solidFill>
                  <a:srgbClr val="BBCABF"/>
                </a:solidFill>
                <a:latin typeface="Aptos"/>
                <a:ea typeface="Aptos"/>
                <a:cs typeface="Aptos"/>
              </a:rPr>
              <a:t>01</a:t>
            </a:r>
          </a:p>
        </p:txBody>
      </p:sp>
      <p:pic>
        <p:nvPicPr>
          <p:cNvPr id="10" name="Grafik 9"/>
          <p:cNvPicPr>
            <a:picLocks noChangeAspect="1"/>
          </p:cNvPicPr>
          <p:nvPr/>
        </p:nvPicPr>
        <p:blipFill>
          <a:blip r:embed="rId3"/>
          <a:srcRect l="8197" r="8197"/>
          <a:stretch>
            <a:fillRect/>
          </a:stretch>
        </p:blipFill>
        <p:spPr>
          <a:xfrm>
            <a:off x="7067550" y="0"/>
            <a:ext cx="5124450" cy="6858000"/>
          </a:xfrm>
          <a:prstGeom prst="rect">
            <a:avLst/>
          </a:prstGeom>
        </p:spPr>
      </p:pic>
      <p:sp>
        <p:nvSpPr>
          <p:cNvPr id="4" name="Körnermaisanbau">
            <a:extLst>
              <a:ext uri="{FF2B5EF4-FFF2-40B4-BE49-F238E27FC236}">
                <a16:creationId xmlns:a16="http://schemas.microsoft.com/office/drawing/2014/main" id="{CA04C0E3-93A4-412A-B3FC-649BCC7F517C}"/>
              </a:ext>
            </a:extLst>
          </p:cNvPr>
          <p:cNvSpPr>
            <a:spLocks noGrp="1"/>
          </p:cNvSpPr>
          <p:nvPr/>
        </p:nvSpPr>
        <p:spPr>
          <a:xfrm>
            <a:off x="533400" y="1771650"/>
            <a:ext cx="6534150" cy="800100"/>
          </a:xfrm>
          <a:prstGeom prst="rect">
            <a:avLst/>
          </a:prstGeom>
          <a:noFill/>
          <a:ln w="0">
            <a:noFill/>
          </a:ln>
        </p:spPr>
        <p:txBody>
          <a:bodyPr wrap="none" lIns="0" tIns="0" rIns="0" bIns="0" anchor="t">
            <a:noAutofit/>
          </a:bodyPr>
          <a:lstStyle/>
          <a:p>
            <a:pPr>
              <a:defRPr sz="4650" b="1">
                <a:solidFill>
                  <a:srgbClr val="FFFFFF"/>
                </a:solidFill>
                <a:latin typeface="Aptos"/>
                <a:ea typeface="Aptos"/>
                <a:cs typeface="Aptos"/>
              </a:defRPr>
            </a:pPr>
            <a:r>
              <a:rPr sz="4650" b="1">
                <a:solidFill>
                  <a:srgbClr val="FFFFFF"/>
                </a:solidFill>
                <a:latin typeface="Aptos"/>
                <a:ea typeface="Aptos"/>
                <a:cs typeface="Aptos"/>
              </a:rPr>
              <a:t>Körnermaisanbau</a:t>
            </a:r>
          </a:p>
        </p:txBody>
      </p:sp>
      <p:sp>
        <p:nvSpPr>
          <p:cNvPr id="5" name="Erfahrungen&#10;aus der Praxis">
            <a:extLst>
              <a:ext uri="{FF2B5EF4-FFF2-40B4-BE49-F238E27FC236}">
                <a16:creationId xmlns:a16="http://schemas.microsoft.com/office/drawing/2014/main" id="{931846DE-4C93-4DF5-8660-8E02403109AE}"/>
              </a:ext>
            </a:extLst>
          </p:cNvPr>
          <p:cNvSpPr>
            <a:spLocks noGrp="1"/>
          </p:cNvSpPr>
          <p:nvPr/>
        </p:nvSpPr>
        <p:spPr>
          <a:xfrm>
            <a:off x="533400" y="2790825"/>
            <a:ext cx="6191250" cy="1352550"/>
          </a:xfrm>
          <a:prstGeom prst="rect">
            <a:avLst/>
          </a:prstGeom>
          <a:noFill/>
          <a:ln w="0">
            <a:noFill/>
          </a:ln>
        </p:spPr>
        <p:txBody>
          <a:bodyPr wrap="none" lIns="0" tIns="0" rIns="0" bIns="0" anchor="t">
            <a:noAutofit/>
          </a:bodyPr>
          <a:lstStyle/>
          <a:p>
            <a:pPr>
              <a:defRPr sz="3600" b="1">
                <a:solidFill>
                  <a:srgbClr val="E4B640"/>
                </a:solidFill>
                <a:latin typeface="Aptos"/>
                <a:ea typeface="Aptos"/>
                <a:cs typeface="Aptos"/>
              </a:defRPr>
            </a:pPr>
            <a:r>
              <a:rPr sz="3600" b="1">
                <a:solidFill>
                  <a:srgbClr val="E4B640"/>
                </a:solidFill>
                <a:latin typeface="Aptos"/>
                <a:ea typeface="Aptos"/>
                <a:cs typeface="Aptos"/>
              </a:rPr>
              <a:t>Erfahrungen</a:t>
            </a:r>
          </a:p>
          <a:p>
            <a:pPr>
              <a:defRPr sz="3600" b="1">
                <a:solidFill>
                  <a:srgbClr val="E4B640"/>
                </a:solidFill>
                <a:latin typeface="Aptos"/>
                <a:ea typeface="Aptos"/>
                <a:cs typeface="Aptos"/>
              </a:defRPr>
            </a:pPr>
            <a:r>
              <a:rPr sz="3600" b="1">
                <a:solidFill>
                  <a:srgbClr val="E4B640"/>
                </a:solidFill>
                <a:latin typeface="Aptos"/>
                <a:ea typeface="Aptos"/>
                <a:cs typeface="Aptos"/>
              </a:rPr>
              <a:t>aus der Praxis</a:t>
            </a:r>
          </a:p>
        </p:txBody>
      </p:sp>
      <p:sp>
        <p:nvSpPr>
          <p:cNvPr id="6" name="Christian Schwetje">
            <a:extLst>
              <a:ext uri="{FF2B5EF4-FFF2-40B4-BE49-F238E27FC236}">
                <a16:creationId xmlns:a16="http://schemas.microsoft.com/office/drawing/2014/main" id="{57CCD29A-4053-4BE0-A30B-02326560B2C9}"/>
              </a:ext>
            </a:extLst>
          </p:cNvPr>
          <p:cNvSpPr>
            <a:spLocks noGrp="1"/>
          </p:cNvSpPr>
          <p:nvPr/>
        </p:nvSpPr>
        <p:spPr>
          <a:xfrm>
            <a:off x="533400" y="4943475"/>
            <a:ext cx="6191250" cy="419100"/>
          </a:xfrm>
          <a:prstGeom prst="rect">
            <a:avLst/>
          </a:prstGeom>
          <a:noFill/>
          <a:ln w="0">
            <a:noFill/>
          </a:ln>
        </p:spPr>
        <p:txBody>
          <a:bodyPr wrap="none" lIns="0" tIns="0" rIns="0" bIns="0" anchor="t">
            <a:noAutofit/>
          </a:bodyPr>
          <a:lstStyle/>
          <a:p>
            <a:pPr>
              <a:defRPr sz="2550" b="1">
                <a:solidFill>
                  <a:srgbClr val="FFFFFF"/>
                </a:solidFill>
                <a:latin typeface="Aptos"/>
                <a:ea typeface="Aptos"/>
                <a:cs typeface="Aptos"/>
              </a:defRPr>
            </a:pPr>
            <a:r>
              <a:rPr sz="2550" b="1">
                <a:solidFill>
                  <a:srgbClr val="FFFFFF"/>
                </a:solidFill>
                <a:latin typeface="Aptos"/>
                <a:ea typeface="Aptos"/>
                <a:cs typeface="Aptos"/>
              </a:rPr>
              <a:t>Christian Schwetje</a:t>
            </a:r>
          </a:p>
        </p:txBody>
      </p:sp>
      <p:sp>
        <p:nvSpPr>
          <p:cNvPr id="7" name="Landwirt aus Cramme">
            <a:extLst>
              <a:ext uri="{FF2B5EF4-FFF2-40B4-BE49-F238E27FC236}">
                <a16:creationId xmlns:a16="http://schemas.microsoft.com/office/drawing/2014/main" id="{6045A97B-95D3-4DF8-AC4A-80EE9D9D3E55}"/>
              </a:ext>
            </a:extLst>
          </p:cNvPr>
          <p:cNvSpPr>
            <a:spLocks noGrp="1"/>
          </p:cNvSpPr>
          <p:nvPr/>
        </p:nvSpPr>
        <p:spPr>
          <a:xfrm>
            <a:off x="533400" y="5400675"/>
            <a:ext cx="6191250" cy="409575"/>
          </a:xfrm>
          <a:prstGeom prst="rect">
            <a:avLst/>
          </a:prstGeom>
          <a:noFill/>
          <a:ln w="0">
            <a:noFill/>
          </a:ln>
        </p:spPr>
        <p:txBody>
          <a:bodyPr wrap="none" lIns="0" tIns="0" rIns="0" bIns="0" anchor="t">
            <a:noAutofit/>
          </a:bodyPr>
          <a:lstStyle/>
          <a:p>
            <a:pPr>
              <a:defRPr sz="2100" b="0">
                <a:solidFill>
                  <a:srgbClr val="D4DED4"/>
                </a:solidFill>
                <a:latin typeface="Aptos"/>
                <a:ea typeface="Aptos"/>
                <a:cs typeface="Aptos"/>
              </a:defRPr>
            </a:pPr>
            <a:r>
              <a:rPr sz="2100" b="0">
                <a:solidFill>
                  <a:srgbClr val="D4DED4"/>
                </a:solidFill>
                <a:latin typeface="Aptos"/>
                <a:ea typeface="Aptos"/>
                <a:cs typeface="Aptos"/>
              </a:rPr>
              <a:t>Landwirt aus Cramme</a:t>
            </a:r>
          </a:p>
        </p:txBody>
      </p:sp>
    </p:spTree>
    <p:extLst>
      <p:ext uri="{BB962C8B-B14F-4D97-AF65-F5344CB8AC3E}">
        <p14:creationId xmlns:p14="http://schemas.microsoft.com/office/powerpoint/2010/main" val="1853710704"/>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4F2E9"/>
        </a:solidFill>
        <a:effectLst/>
      </p:bgPr>
    </p:bg>
    <p:spTree>
      <p:nvGrpSpPr>
        <p:cNvPr id="1" name=""/>
        <p:cNvGrpSpPr/>
        <p:nvPr/>
      </p:nvGrpSpPr>
      <p:grpSpPr>
        <a:xfrm>
          <a:off x="0" y="0"/>
          <a:ext cx="0" cy="0"/>
          <a:chOff x="0" y="0"/>
          <a:chExt cx="0" cy="0"/>
        </a:xfrm>
      </p:grpSpPr>
      <p:sp>
        <p:nvSpPr>
          <p:cNvPr id="15" name="BETRIEB &amp; STANDORT">
            <a:extLst>
              <a:ext uri="{FF2B5EF4-FFF2-40B4-BE49-F238E27FC236}">
                <a16:creationId xmlns:a16="http://schemas.microsoft.com/office/drawing/2014/main" id="{0B77F362-5504-4676-8CC4-D59D0CD900B3}"/>
              </a:ext>
            </a:extLst>
          </p:cNvPr>
          <p:cNvSpPr>
            <a:spLocks noGrp="1"/>
          </p:cNvSpPr>
          <p:nvPr/>
        </p:nvSpPr>
        <p:spPr>
          <a:xfrm>
            <a:off x="533400" y="285750"/>
            <a:ext cx="10763250" cy="247650"/>
          </a:xfrm>
          <a:prstGeom prst="rect">
            <a:avLst/>
          </a:prstGeom>
          <a:noFill/>
          <a:ln w="0">
            <a:noFill/>
          </a:ln>
        </p:spPr>
        <p:txBody>
          <a:bodyPr wrap="none" lIns="0" tIns="0" rIns="0" bIns="0" anchor="t">
            <a:noAutofit/>
          </a:bodyPr>
          <a:lstStyle/>
          <a:p>
            <a:pPr>
              <a:defRPr sz="1350" b="1">
                <a:solidFill>
                  <a:srgbClr val="648368"/>
                </a:solidFill>
                <a:latin typeface="Aptos"/>
                <a:ea typeface="Aptos"/>
                <a:cs typeface="Aptos"/>
              </a:defRPr>
            </a:pPr>
            <a:r>
              <a:rPr sz="1350" b="1">
                <a:solidFill>
                  <a:srgbClr val="648368"/>
                </a:solidFill>
                <a:latin typeface="Aptos"/>
                <a:ea typeface="Aptos"/>
                <a:cs typeface="Aptos"/>
              </a:rPr>
              <a:t>BETRIEB &amp; STANDORT</a:t>
            </a:r>
          </a:p>
        </p:txBody>
      </p:sp>
      <p:sp>
        <p:nvSpPr>
          <p:cNvPr id="2" name="02">
            <a:extLst>
              <a:ext uri="{FF2B5EF4-FFF2-40B4-BE49-F238E27FC236}">
                <a16:creationId xmlns:a16="http://schemas.microsoft.com/office/drawing/2014/main" id="{DE6EE1A2-E926-437D-B5A9-F8A993B82BF2}"/>
              </a:ext>
            </a:extLst>
          </p:cNvPr>
          <p:cNvSpPr>
            <a:spLocks noGrp="1"/>
          </p:cNvSpPr>
          <p:nvPr/>
        </p:nvSpPr>
        <p:spPr>
          <a:xfrm>
            <a:off x="11277600" y="6448425"/>
            <a:ext cx="571500" cy="228600"/>
          </a:xfrm>
          <a:prstGeom prst="rect">
            <a:avLst/>
          </a:prstGeom>
          <a:noFill/>
          <a:ln w="0">
            <a:noFill/>
          </a:ln>
        </p:spPr>
        <p:txBody>
          <a:bodyPr wrap="none" lIns="0" tIns="0" rIns="0" bIns="0" anchor="t">
            <a:noAutofit/>
          </a:bodyPr>
          <a:lstStyle/>
          <a:p>
            <a:pPr>
              <a:defRPr sz="1275" b="0">
                <a:solidFill>
                  <a:srgbClr val="627268"/>
                </a:solidFill>
                <a:latin typeface="Aptos"/>
                <a:ea typeface="Aptos"/>
                <a:cs typeface="Aptos"/>
              </a:defRPr>
            </a:pPr>
            <a:r>
              <a:rPr sz="1275" b="0">
                <a:solidFill>
                  <a:srgbClr val="627268"/>
                </a:solidFill>
                <a:latin typeface="Aptos"/>
                <a:ea typeface="Aptos"/>
                <a:cs typeface="Aptos"/>
              </a:rPr>
              <a:t>02</a:t>
            </a:r>
          </a:p>
        </p:txBody>
      </p:sp>
      <p:sp>
        <p:nvSpPr>
          <p:cNvPr id="3" name="Unser Betrieb&#10;in Cramme">
            <a:extLst>
              <a:ext uri="{FF2B5EF4-FFF2-40B4-BE49-F238E27FC236}">
                <a16:creationId xmlns:a16="http://schemas.microsoft.com/office/drawing/2014/main" id="{6EFEBDB4-687B-41E2-8B30-D5BDDBF252BF}"/>
              </a:ext>
            </a:extLst>
          </p:cNvPr>
          <p:cNvSpPr>
            <a:spLocks noGrp="1"/>
          </p:cNvSpPr>
          <p:nvPr/>
        </p:nvSpPr>
        <p:spPr>
          <a:xfrm>
            <a:off x="533400" y="866775"/>
            <a:ext cx="5095875" cy="1171575"/>
          </a:xfrm>
          <a:prstGeom prst="rect">
            <a:avLst/>
          </a:prstGeom>
          <a:noFill/>
          <a:ln w="0">
            <a:noFill/>
          </a:ln>
        </p:spPr>
        <p:txBody>
          <a:bodyPr wrap="none" lIns="0" tIns="0" rIns="0" bIns="0" anchor="t">
            <a:noAutofit/>
          </a:bodyPr>
          <a:lstStyle/>
          <a:p>
            <a:pPr>
              <a:defRPr sz="3600" b="1">
                <a:solidFill>
                  <a:srgbClr val="17362B"/>
                </a:solidFill>
                <a:latin typeface="Aptos"/>
                <a:ea typeface="Aptos"/>
                <a:cs typeface="Aptos"/>
              </a:defRPr>
            </a:pPr>
            <a:r>
              <a:rPr sz="3600" b="1">
                <a:solidFill>
                  <a:srgbClr val="17362B"/>
                </a:solidFill>
                <a:latin typeface="Aptos"/>
                <a:ea typeface="Aptos"/>
                <a:cs typeface="Aptos"/>
              </a:rPr>
              <a:t>Unser Betrieb</a:t>
            </a:r>
          </a:p>
          <a:p>
            <a:pPr>
              <a:defRPr sz="3600" b="1">
                <a:solidFill>
                  <a:srgbClr val="17362B"/>
                </a:solidFill>
                <a:latin typeface="Aptos"/>
                <a:ea typeface="Aptos"/>
                <a:cs typeface="Aptos"/>
              </a:defRPr>
            </a:pPr>
            <a:r>
              <a:rPr sz="3600" b="1">
                <a:solidFill>
                  <a:srgbClr val="17362B"/>
                </a:solidFill>
                <a:latin typeface="Aptos"/>
                <a:ea typeface="Aptos"/>
                <a:cs typeface="Aptos"/>
              </a:rPr>
              <a:t>in Cramme</a:t>
            </a:r>
          </a:p>
        </p:txBody>
      </p:sp>
      <p:sp>
        <p:nvSpPr>
          <p:cNvPr id="4" name="Christian Schwetje · 34 Jahre">
            <a:extLst>
              <a:ext uri="{FF2B5EF4-FFF2-40B4-BE49-F238E27FC236}">
                <a16:creationId xmlns:a16="http://schemas.microsoft.com/office/drawing/2014/main" id="{EAF1F1DD-0228-4A4A-A7CF-29011721B646}"/>
              </a:ext>
            </a:extLst>
          </p:cNvPr>
          <p:cNvSpPr>
            <a:spLocks noGrp="1"/>
          </p:cNvSpPr>
          <p:nvPr/>
        </p:nvSpPr>
        <p:spPr>
          <a:xfrm>
            <a:off x="533400" y="2152650"/>
            <a:ext cx="5191125" cy="400050"/>
          </a:xfrm>
          <a:prstGeom prst="rect">
            <a:avLst/>
          </a:prstGeom>
          <a:noFill/>
          <a:ln w="0">
            <a:noFill/>
          </a:ln>
        </p:spPr>
        <p:txBody>
          <a:bodyPr wrap="none" lIns="0" tIns="0" rIns="0" bIns="0" anchor="t">
            <a:noAutofit/>
          </a:bodyPr>
          <a:lstStyle/>
          <a:p>
            <a:pPr>
              <a:defRPr sz="2100" b="1">
                <a:solidFill>
                  <a:srgbClr val="17362B"/>
                </a:solidFill>
                <a:latin typeface="Aptos"/>
                <a:ea typeface="Aptos"/>
                <a:cs typeface="Aptos"/>
              </a:defRPr>
            </a:pPr>
            <a:r>
              <a:rPr sz="2100" b="1">
                <a:solidFill>
                  <a:srgbClr val="17362B"/>
                </a:solidFill>
                <a:latin typeface="Aptos"/>
                <a:ea typeface="Aptos"/>
                <a:cs typeface="Aptos"/>
              </a:rPr>
              <a:t>Christian Schwetje · 34 Jahre</a:t>
            </a:r>
          </a:p>
        </p:txBody>
      </p:sp>
      <p:sp>
        <p:nvSpPr>
          <p:cNvPr id="5" name="ca. 230 ha">
            <a:extLst>
              <a:ext uri="{FF2B5EF4-FFF2-40B4-BE49-F238E27FC236}">
                <a16:creationId xmlns:a16="http://schemas.microsoft.com/office/drawing/2014/main" id="{17AEF49C-D8CA-4BAC-9234-12B6CE898A82}"/>
              </a:ext>
            </a:extLst>
          </p:cNvPr>
          <p:cNvSpPr>
            <a:spLocks noGrp="1"/>
          </p:cNvSpPr>
          <p:nvPr/>
        </p:nvSpPr>
        <p:spPr>
          <a:xfrm>
            <a:off x="533400" y="2952750"/>
            <a:ext cx="5048250" cy="723900"/>
          </a:xfrm>
          <a:prstGeom prst="rect">
            <a:avLst/>
          </a:prstGeom>
          <a:noFill/>
          <a:ln w="0">
            <a:noFill/>
          </a:ln>
        </p:spPr>
        <p:txBody>
          <a:bodyPr wrap="none" lIns="0" tIns="0" rIns="0" bIns="0" anchor="t">
            <a:noAutofit/>
          </a:bodyPr>
          <a:lstStyle/>
          <a:p>
            <a:pPr>
              <a:defRPr sz="4500" b="1">
                <a:solidFill>
                  <a:srgbClr val="163D2E"/>
                </a:solidFill>
                <a:latin typeface="Aptos"/>
                <a:ea typeface="Aptos"/>
                <a:cs typeface="Aptos"/>
              </a:defRPr>
            </a:pPr>
            <a:r>
              <a:rPr sz="4500" b="1">
                <a:solidFill>
                  <a:srgbClr val="163D2E"/>
                </a:solidFill>
                <a:latin typeface="Aptos"/>
                <a:ea typeface="Aptos"/>
                <a:cs typeface="Aptos"/>
              </a:rPr>
              <a:t>ca. 230 ha</a:t>
            </a:r>
          </a:p>
        </p:txBody>
      </p:sp>
      <p:sp>
        <p:nvSpPr>
          <p:cNvPr id="6" name="Ackerbau">
            <a:extLst>
              <a:ext uri="{FF2B5EF4-FFF2-40B4-BE49-F238E27FC236}">
                <a16:creationId xmlns:a16="http://schemas.microsoft.com/office/drawing/2014/main" id="{C21C406F-E9D6-45FD-AEAF-03CE87F81695}"/>
              </a:ext>
            </a:extLst>
          </p:cNvPr>
          <p:cNvSpPr>
            <a:spLocks noGrp="1"/>
          </p:cNvSpPr>
          <p:nvPr/>
        </p:nvSpPr>
        <p:spPr>
          <a:xfrm>
            <a:off x="552450" y="3667125"/>
            <a:ext cx="4953000" cy="342900"/>
          </a:xfrm>
          <a:prstGeom prst="rect">
            <a:avLst/>
          </a:prstGeom>
          <a:noFill/>
          <a:ln w="0">
            <a:noFill/>
          </a:ln>
        </p:spPr>
        <p:txBody>
          <a:bodyPr wrap="none" lIns="0" tIns="0" rIns="0" bIns="0" anchor="t">
            <a:noAutofit/>
          </a:bodyPr>
          <a:lstStyle/>
          <a:p>
            <a:pPr>
              <a:defRPr sz="2100" b="0">
                <a:solidFill>
                  <a:srgbClr val="627268"/>
                </a:solidFill>
                <a:latin typeface="Aptos"/>
                <a:ea typeface="Aptos"/>
                <a:cs typeface="Aptos"/>
              </a:defRPr>
            </a:pPr>
            <a:r>
              <a:rPr sz="2100" b="0">
                <a:solidFill>
                  <a:srgbClr val="627268"/>
                </a:solidFill>
                <a:latin typeface="Aptos"/>
                <a:ea typeface="Aptos"/>
                <a:cs typeface="Aptos"/>
              </a:rPr>
              <a:t>Ackerbau</a:t>
            </a:r>
          </a:p>
        </p:txBody>
      </p:sp>
      <p:sp>
        <p:nvSpPr>
          <p:cNvPr id="7" name="80.000">
            <a:extLst>
              <a:ext uri="{FF2B5EF4-FFF2-40B4-BE49-F238E27FC236}">
                <a16:creationId xmlns:a16="http://schemas.microsoft.com/office/drawing/2014/main" id="{E6EC1361-8025-4EE3-ADA1-76D6C6F2568A}"/>
              </a:ext>
            </a:extLst>
          </p:cNvPr>
          <p:cNvSpPr>
            <a:spLocks noGrp="1"/>
          </p:cNvSpPr>
          <p:nvPr/>
        </p:nvSpPr>
        <p:spPr>
          <a:xfrm>
            <a:off x="533400" y="4343400"/>
            <a:ext cx="5048250" cy="733425"/>
          </a:xfrm>
          <a:prstGeom prst="rect">
            <a:avLst/>
          </a:prstGeom>
          <a:noFill/>
          <a:ln w="0">
            <a:noFill/>
          </a:ln>
        </p:spPr>
        <p:txBody>
          <a:bodyPr wrap="none" lIns="0" tIns="0" rIns="0" bIns="0" anchor="t">
            <a:noAutofit/>
          </a:bodyPr>
          <a:lstStyle/>
          <a:p>
            <a:pPr>
              <a:defRPr sz="4500" b="1">
                <a:solidFill>
                  <a:srgbClr val="163D2E"/>
                </a:solidFill>
                <a:latin typeface="Aptos"/>
                <a:ea typeface="Aptos"/>
                <a:cs typeface="Aptos"/>
              </a:defRPr>
            </a:pPr>
            <a:r>
              <a:rPr sz="4500" b="1">
                <a:solidFill>
                  <a:srgbClr val="163D2E"/>
                </a:solidFill>
                <a:latin typeface="Aptos"/>
                <a:ea typeface="Aptos"/>
                <a:cs typeface="Aptos"/>
              </a:rPr>
              <a:t>80.000</a:t>
            </a:r>
          </a:p>
        </p:txBody>
      </p:sp>
      <p:sp>
        <p:nvSpPr>
          <p:cNvPr id="8" name="Hähnchenmastplätze">
            <a:extLst>
              <a:ext uri="{FF2B5EF4-FFF2-40B4-BE49-F238E27FC236}">
                <a16:creationId xmlns:a16="http://schemas.microsoft.com/office/drawing/2014/main" id="{38BA2DCA-6BE4-42E8-8ED6-F30A2B759E06}"/>
              </a:ext>
            </a:extLst>
          </p:cNvPr>
          <p:cNvSpPr>
            <a:spLocks noGrp="1"/>
          </p:cNvSpPr>
          <p:nvPr/>
        </p:nvSpPr>
        <p:spPr>
          <a:xfrm>
            <a:off x="552450" y="5048250"/>
            <a:ext cx="5143500" cy="381000"/>
          </a:xfrm>
          <a:prstGeom prst="rect">
            <a:avLst/>
          </a:prstGeom>
          <a:noFill/>
          <a:ln w="0">
            <a:noFill/>
          </a:ln>
        </p:spPr>
        <p:txBody>
          <a:bodyPr wrap="none" lIns="0" tIns="0" rIns="0" bIns="0" anchor="t">
            <a:noAutofit/>
          </a:bodyPr>
          <a:lstStyle/>
          <a:p>
            <a:pPr>
              <a:defRPr sz="2100" b="0">
                <a:solidFill>
                  <a:srgbClr val="627268"/>
                </a:solidFill>
                <a:latin typeface="Aptos"/>
                <a:ea typeface="Aptos"/>
                <a:cs typeface="Aptos"/>
              </a:defRPr>
            </a:pPr>
            <a:r>
              <a:rPr sz="2100" b="0">
                <a:solidFill>
                  <a:srgbClr val="627268"/>
                </a:solidFill>
                <a:latin typeface="Aptos"/>
                <a:ea typeface="Aptos"/>
                <a:cs typeface="Aptos"/>
              </a:rPr>
              <a:t>Hähnchenmastplätze</a:t>
            </a:r>
          </a:p>
        </p:txBody>
      </p:sp>
      <p:sp>
        <p:nvSpPr>
          <p:cNvPr id="9" name="Landkreis Wolfenbüttel&#10;südlich von Braunschweig">
            <a:extLst>
              <a:ext uri="{FF2B5EF4-FFF2-40B4-BE49-F238E27FC236}">
                <a16:creationId xmlns:a16="http://schemas.microsoft.com/office/drawing/2014/main" id="{50C5C4DA-7B46-4DB4-993A-FF36A5B63A79}"/>
              </a:ext>
            </a:extLst>
          </p:cNvPr>
          <p:cNvSpPr>
            <a:spLocks noGrp="1"/>
          </p:cNvSpPr>
          <p:nvPr/>
        </p:nvSpPr>
        <p:spPr>
          <a:xfrm>
            <a:off x="533400" y="5705475"/>
            <a:ext cx="5143500" cy="666750"/>
          </a:xfrm>
          <a:prstGeom prst="rect">
            <a:avLst/>
          </a:prstGeom>
          <a:noFill/>
          <a:ln w="0">
            <a:noFill/>
          </a:ln>
        </p:spPr>
        <p:txBody>
          <a:bodyPr wrap="none" lIns="0" tIns="0" rIns="0" bIns="0" anchor="t">
            <a:noAutofit/>
          </a:bodyPr>
          <a:lstStyle/>
          <a:p>
            <a:pPr>
              <a:defRPr sz="1950" b="0">
                <a:solidFill>
                  <a:srgbClr val="627268"/>
                </a:solidFill>
                <a:latin typeface="Aptos"/>
                <a:ea typeface="Aptos"/>
                <a:cs typeface="Aptos"/>
              </a:defRPr>
            </a:pPr>
            <a:r>
              <a:rPr sz="1950" b="0">
                <a:solidFill>
                  <a:srgbClr val="627268"/>
                </a:solidFill>
                <a:latin typeface="Aptos"/>
                <a:ea typeface="Aptos"/>
                <a:cs typeface="Aptos"/>
              </a:rPr>
              <a:t>Landkreis Wolfenbüttel</a:t>
            </a:r>
          </a:p>
          <a:p>
            <a:pPr>
              <a:defRPr sz="1950" b="0">
                <a:solidFill>
                  <a:srgbClr val="627268"/>
                </a:solidFill>
                <a:latin typeface="Aptos"/>
                <a:ea typeface="Aptos"/>
                <a:cs typeface="Aptos"/>
              </a:defRPr>
            </a:pPr>
            <a:r>
              <a:rPr sz="1950" b="0">
                <a:solidFill>
                  <a:srgbClr val="627268"/>
                </a:solidFill>
                <a:latin typeface="Aptos"/>
                <a:ea typeface="Aptos"/>
                <a:cs typeface="Aptos"/>
              </a:rPr>
              <a:t>südlich von Braunschweig</a:t>
            </a:r>
          </a:p>
        </p:txBody>
      </p:sp>
      <p:pic>
        <p:nvPicPr>
          <p:cNvPr id="24" name="Grafik 23"/>
          <p:cNvPicPr>
            <a:picLocks noChangeAspect="1"/>
          </p:cNvPicPr>
          <p:nvPr/>
        </p:nvPicPr>
        <p:blipFill>
          <a:blip r:embed="rId3"/>
          <a:stretch/>
        </p:blipFill>
        <p:spPr>
          <a:xfrm>
            <a:off x="5867400" y="533400"/>
            <a:ext cx="5810250" cy="5810250"/>
          </a:xfrm>
          <a:prstGeom prst="rect">
            <a:avLst/>
          </a:prstGeom>
        </p:spPr>
      </p:pic>
      <p:sp>
        <p:nvSpPr>
          <p:cNvPr id="11" name="Standort Cramme">
            <a:extLst>
              <a:ext uri="{FF2B5EF4-FFF2-40B4-BE49-F238E27FC236}">
                <a16:creationId xmlns:a16="http://schemas.microsoft.com/office/drawing/2014/main" id="{57F7FBB0-F16A-4ACB-A161-5878180D0FE4}"/>
              </a:ext>
            </a:extLst>
          </p:cNvPr>
          <p:cNvSpPr>
            <a:spLocks noGrp="1"/>
          </p:cNvSpPr>
          <p:nvPr/>
        </p:nvSpPr>
        <p:spPr>
          <a:xfrm>
            <a:off x="10253867" y="4434296"/>
            <a:ext cx="133350" cy="133350"/>
          </a:xfrm>
          <a:prstGeom prst="ellipse">
            <a:avLst/>
          </a:prstGeom>
          <a:solidFill>
            <a:srgbClr val="D8A52D"/>
          </a:solidFill>
          <a:ln w="19050">
            <a:solidFill>
              <a:srgbClr val="163D2E"/>
            </a:solidFill>
          </a:ln>
        </p:spPr>
        <p:txBody>
          <a:bodyPr/>
          <a:lstStyle/>
          <a:p>
            <a:endParaRPr lang="de-DE"/>
          </a:p>
        </p:txBody>
      </p:sp>
      <p:sp>
        <p:nvSpPr>
          <p:cNvPr id="12" name="Cramme Beschriftung">
            <a:extLst>
              <a:ext uri="{FF2B5EF4-FFF2-40B4-BE49-F238E27FC236}">
                <a16:creationId xmlns:a16="http://schemas.microsoft.com/office/drawing/2014/main" id="{01DC23DC-8A73-45AD-A3EA-D972C2A36F5D}"/>
              </a:ext>
            </a:extLst>
          </p:cNvPr>
          <p:cNvSpPr>
            <a:spLocks noGrp="1"/>
          </p:cNvSpPr>
          <p:nvPr/>
        </p:nvSpPr>
        <p:spPr>
          <a:xfrm>
            <a:off x="9406142" y="4643846"/>
            <a:ext cx="1352550" cy="381000"/>
          </a:xfrm>
          <a:prstGeom prst="rect">
            <a:avLst/>
          </a:prstGeom>
          <a:solidFill>
            <a:srgbClr val="163D2E"/>
          </a:solidFill>
          <a:ln w="0">
            <a:noFill/>
          </a:ln>
        </p:spPr>
        <p:txBody>
          <a:bodyPr/>
          <a:lstStyle/>
          <a:p>
            <a:endParaRPr lang="de-DE"/>
          </a:p>
        </p:txBody>
      </p:sp>
      <p:sp>
        <p:nvSpPr>
          <p:cNvPr id="13" name="CRAMME">
            <a:extLst>
              <a:ext uri="{FF2B5EF4-FFF2-40B4-BE49-F238E27FC236}">
                <a16:creationId xmlns:a16="http://schemas.microsoft.com/office/drawing/2014/main" id="{DDED7561-1CA9-4E50-A954-A10052199B1C}"/>
              </a:ext>
            </a:extLst>
          </p:cNvPr>
          <p:cNvSpPr>
            <a:spLocks noGrp="1"/>
          </p:cNvSpPr>
          <p:nvPr/>
        </p:nvSpPr>
        <p:spPr>
          <a:xfrm>
            <a:off x="9510917" y="4691471"/>
            <a:ext cx="1228725" cy="266700"/>
          </a:xfrm>
          <a:prstGeom prst="rect">
            <a:avLst/>
          </a:prstGeom>
          <a:noFill/>
          <a:ln w="0">
            <a:noFill/>
          </a:ln>
        </p:spPr>
        <p:txBody>
          <a:bodyPr wrap="none" lIns="0" tIns="0" rIns="0" bIns="0" anchor="t">
            <a:noAutofit/>
          </a:bodyPr>
          <a:lstStyle/>
          <a:p>
            <a:pPr>
              <a:defRPr sz="1725" b="1">
                <a:solidFill>
                  <a:srgbClr val="FFFFFF"/>
                </a:solidFill>
                <a:latin typeface="Aptos"/>
                <a:ea typeface="Aptos"/>
                <a:cs typeface="Aptos"/>
              </a:defRPr>
            </a:pPr>
            <a:r>
              <a:rPr sz="1725" b="1">
                <a:solidFill>
                  <a:srgbClr val="FFFFFF"/>
                </a:solidFill>
                <a:latin typeface="Aptos"/>
                <a:ea typeface="Aptos"/>
                <a:cs typeface="Aptos"/>
              </a:rPr>
              <a:t>CRAMME</a:t>
            </a:r>
          </a:p>
        </p:txBody>
      </p:sp>
      <p:sp>
        <p:nvSpPr>
          <p:cNvPr id="14" name="Quelle: www.niedersachsen.de · Standortmarkierung ergänzt">
            <a:extLst>
              <a:ext uri="{FF2B5EF4-FFF2-40B4-BE49-F238E27FC236}">
                <a16:creationId xmlns:a16="http://schemas.microsoft.com/office/drawing/2014/main" id="{EFEEDF98-6A8B-4AF7-A090-CC30B5D21FCE}"/>
              </a:ext>
            </a:extLst>
          </p:cNvPr>
          <p:cNvSpPr>
            <a:spLocks noGrp="1"/>
          </p:cNvSpPr>
          <p:nvPr/>
        </p:nvSpPr>
        <p:spPr>
          <a:xfrm>
            <a:off x="5867400" y="6334125"/>
            <a:ext cx="5238750" cy="219075"/>
          </a:xfrm>
          <a:prstGeom prst="rect">
            <a:avLst/>
          </a:prstGeom>
          <a:noFill/>
          <a:ln w="0">
            <a:noFill/>
          </a:ln>
        </p:spPr>
        <p:txBody>
          <a:bodyPr wrap="none" lIns="0" tIns="0" rIns="0" bIns="0" anchor="t">
            <a:noAutofit/>
          </a:bodyPr>
          <a:lstStyle/>
          <a:p>
            <a:pPr>
              <a:defRPr sz="1125" b="0">
                <a:solidFill>
                  <a:srgbClr val="627268"/>
                </a:solidFill>
                <a:latin typeface="Aptos"/>
                <a:ea typeface="Aptos"/>
                <a:cs typeface="Aptos"/>
              </a:defRPr>
            </a:pPr>
            <a:r>
              <a:rPr sz="1125" b="0">
                <a:solidFill>
                  <a:srgbClr val="627268"/>
                </a:solidFill>
                <a:latin typeface="Aptos"/>
                <a:ea typeface="Aptos"/>
                <a:cs typeface="Aptos"/>
              </a:rPr>
              <a:t>Quelle: www.niedersachsen.de · Standortmarkierung ergänzt</a:t>
            </a:r>
          </a:p>
        </p:txBody>
      </p:sp>
    </p:spTree>
    <p:extLst>
      <p:ext uri="{BB962C8B-B14F-4D97-AF65-F5344CB8AC3E}">
        <p14:creationId xmlns:p14="http://schemas.microsoft.com/office/powerpoint/2010/main" val="906358043"/>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4F2E9"/>
        </a:solidFill>
        <a:effectLst/>
      </p:bgPr>
    </p:bg>
    <p:spTree>
      <p:nvGrpSpPr>
        <p:cNvPr id="1" name=""/>
        <p:cNvGrpSpPr/>
        <p:nvPr/>
      </p:nvGrpSpPr>
      <p:grpSpPr>
        <a:xfrm>
          <a:off x="0" y="0"/>
          <a:ext cx="0" cy="0"/>
          <a:chOff x="0" y="0"/>
          <a:chExt cx="0" cy="0"/>
        </a:xfrm>
      </p:grpSpPr>
      <p:sp>
        <p:nvSpPr>
          <p:cNvPr id="27" name="BETRIEB &amp; STANDORT">
            <a:extLst>
              <a:ext uri="{FF2B5EF4-FFF2-40B4-BE49-F238E27FC236}">
                <a16:creationId xmlns:a16="http://schemas.microsoft.com/office/drawing/2014/main" id="{4FD5378E-BE67-4C2C-8FEB-83303BA9F29F}"/>
              </a:ext>
            </a:extLst>
          </p:cNvPr>
          <p:cNvSpPr>
            <a:spLocks noGrp="1"/>
          </p:cNvSpPr>
          <p:nvPr/>
        </p:nvSpPr>
        <p:spPr>
          <a:xfrm>
            <a:off x="533400" y="285750"/>
            <a:ext cx="10763250" cy="247650"/>
          </a:xfrm>
          <a:prstGeom prst="rect">
            <a:avLst/>
          </a:prstGeom>
          <a:noFill/>
          <a:ln w="0">
            <a:noFill/>
          </a:ln>
        </p:spPr>
        <p:txBody>
          <a:bodyPr wrap="none" lIns="0" tIns="0" rIns="0" bIns="0" anchor="t">
            <a:noAutofit/>
          </a:bodyPr>
          <a:lstStyle/>
          <a:p>
            <a:pPr>
              <a:defRPr sz="1350" b="1">
                <a:solidFill>
                  <a:srgbClr val="648368"/>
                </a:solidFill>
                <a:latin typeface="Aptos"/>
                <a:ea typeface="Aptos"/>
                <a:cs typeface="Aptos"/>
              </a:defRPr>
            </a:pPr>
            <a:r>
              <a:rPr sz="1350" b="1">
                <a:solidFill>
                  <a:srgbClr val="648368"/>
                </a:solidFill>
                <a:latin typeface="Aptos"/>
                <a:ea typeface="Aptos"/>
                <a:cs typeface="Aptos"/>
              </a:rPr>
              <a:t>BETRIEB &amp; STANDORT</a:t>
            </a:r>
          </a:p>
        </p:txBody>
      </p:sp>
      <p:sp>
        <p:nvSpPr>
          <p:cNvPr id="2" name="Mais ergänzt unsere Fruchtfolge">
            <a:extLst>
              <a:ext uri="{FF2B5EF4-FFF2-40B4-BE49-F238E27FC236}">
                <a16:creationId xmlns:a16="http://schemas.microsoft.com/office/drawing/2014/main" id="{C4FB11FD-2B36-4BF2-8417-EDD368BDFC4B}"/>
              </a:ext>
            </a:extLst>
          </p:cNvPr>
          <p:cNvSpPr>
            <a:spLocks noGrp="1"/>
          </p:cNvSpPr>
          <p:nvPr/>
        </p:nvSpPr>
        <p:spPr>
          <a:xfrm>
            <a:off x="533400" y="752475"/>
            <a:ext cx="11125200" cy="638175"/>
          </a:xfrm>
          <a:prstGeom prst="rect">
            <a:avLst/>
          </a:prstGeom>
          <a:noFill/>
          <a:ln w="0">
            <a:noFill/>
          </a:ln>
        </p:spPr>
        <p:txBody>
          <a:bodyPr wrap="none" lIns="0" tIns="0" rIns="0" bIns="0" anchor="t">
            <a:noAutofit/>
          </a:bodyPr>
          <a:lstStyle/>
          <a:p>
            <a:pPr>
              <a:defRPr sz="3375" b="1">
                <a:solidFill>
                  <a:srgbClr val="17362B"/>
                </a:solidFill>
                <a:latin typeface="Aptos"/>
                <a:ea typeface="Aptos"/>
                <a:cs typeface="Aptos"/>
              </a:defRPr>
            </a:pPr>
            <a:r>
              <a:rPr sz="3375" b="1">
                <a:solidFill>
                  <a:srgbClr val="17362B"/>
                </a:solidFill>
                <a:latin typeface="Aptos"/>
                <a:ea typeface="Aptos"/>
                <a:cs typeface="Aptos"/>
              </a:rPr>
              <a:t>Mais ergänzt unsere Fruchtfolge</a:t>
            </a:r>
          </a:p>
        </p:txBody>
      </p:sp>
      <p:sp>
        <p:nvSpPr>
          <p:cNvPr id="3" name="03">
            <a:extLst>
              <a:ext uri="{FF2B5EF4-FFF2-40B4-BE49-F238E27FC236}">
                <a16:creationId xmlns:a16="http://schemas.microsoft.com/office/drawing/2014/main" id="{42E75298-2C74-49D3-AAE5-DF6F36AACD5D}"/>
              </a:ext>
            </a:extLst>
          </p:cNvPr>
          <p:cNvSpPr>
            <a:spLocks noGrp="1"/>
          </p:cNvSpPr>
          <p:nvPr/>
        </p:nvSpPr>
        <p:spPr>
          <a:xfrm>
            <a:off x="11277600" y="6448425"/>
            <a:ext cx="571500" cy="228600"/>
          </a:xfrm>
          <a:prstGeom prst="rect">
            <a:avLst/>
          </a:prstGeom>
          <a:noFill/>
          <a:ln w="0">
            <a:noFill/>
          </a:ln>
        </p:spPr>
        <p:txBody>
          <a:bodyPr wrap="none" lIns="0" tIns="0" rIns="0" bIns="0" anchor="t">
            <a:noAutofit/>
          </a:bodyPr>
          <a:lstStyle/>
          <a:p>
            <a:pPr>
              <a:defRPr sz="1275" b="0">
                <a:solidFill>
                  <a:srgbClr val="627268"/>
                </a:solidFill>
                <a:latin typeface="Aptos"/>
                <a:ea typeface="Aptos"/>
                <a:cs typeface="Aptos"/>
              </a:defRPr>
            </a:pPr>
            <a:r>
              <a:rPr sz="1275" b="0">
                <a:solidFill>
                  <a:srgbClr val="627268"/>
                </a:solidFill>
                <a:latin typeface="Aptos"/>
                <a:ea typeface="Aptos"/>
                <a:cs typeface="Aptos"/>
              </a:rPr>
              <a:t>03</a:t>
            </a:r>
          </a:p>
        </p:txBody>
      </p:sp>
      <p:graphicFrame>
        <p:nvGraphicFramePr>
          <p:cNvPr id="30" name="Chart"/>
          <p:cNvGraphicFramePr/>
          <p:nvPr/>
        </p:nvGraphicFramePr>
        <p:xfrm>
          <a:off x="857250" y="1619250"/>
          <a:ext cx="4762500" cy="3333750"/>
        </p:xfrm>
        <a:graphic>
          <a:graphicData uri="http://schemas.openxmlformats.org/drawingml/2006/chart">
            <c:chart xmlns:c="http://schemas.openxmlformats.org/drawingml/2006/chart" xmlns:r="http://schemas.openxmlformats.org/officeDocument/2006/relationships" r:id="rId3"/>
          </a:graphicData>
        </a:graphic>
      </p:graphicFrame>
      <p:sp>
        <p:nvSpPr>
          <p:cNvPr id="5" name="ACKERBAU">
            <a:extLst>
              <a:ext uri="{FF2B5EF4-FFF2-40B4-BE49-F238E27FC236}">
                <a16:creationId xmlns:a16="http://schemas.microsoft.com/office/drawing/2014/main" id="{06FAF7C0-5133-4070-8ADA-80920303C8EF}"/>
              </a:ext>
            </a:extLst>
          </p:cNvPr>
          <p:cNvSpPr>
            <a:spLocks noGrp="1"/>
          </p:cNvSpPr>
          <p:nvPr/>
        </p:nvSpPr>
        <p:spPr>
          <a:xfrm>
            <a:off x="2686050" y="3105150"/>
            <a:ext cx="1619250" cy="400050"/>
          </a:xfrm>
          <a:prstGeom prst="rect">
            <a:avLst/>
          </a:prstGeom>
          <a:noFill/>
          <a:ln w="0">
            <a:noFill/>
          </a:ln>
        </p:spPr>
        <p:txBody>
          <a:bodyPr wrap="none" lIns="0" tIns="0" rIns="0" bIns="0" anchor="t">
            <a:noAutofit/>
          </a:bodyPr>
          <a:lstStyle/>
          <a:p>
            <a:pPr>
              <a:defRPr sz="1875" b="1">
                <a:solidFill>
                  <a:srgbClr val="627268"/>
                </a:solidFill>
                <a:latin typeface="Aptos"/>
                <a:ea typeface="Aptos"/>
                <a:cs typeface="Aptos"/>
              </a:defRPr>
            </a:pPr>
            <a:r>
              <a:rPr sz="1875" b="1">
                <a:solidFill>
                  <a:srgbClr val="627268"/>
                </a:solidFill>
                <a:latin typeface="Aptos"/>
                <a:ea typeface="Aptos"/>
                <a:cs typeface="Aptos"/>
              </a:rPr>
              <a:t>ACKERBAU</a:t>
            </a:r>
          </a:p>
        </p:txBody>
      </p:sp>
      <p:sp>
        <p:nvSpPr>
          <p:cNvPr id="6" name="Anteil0-Farbe">
            <a:extLst>
              <a:ext uri="{FF2B5EF4-FFF2-40B4-BE49-F238E27FC236}">
                <a16:creationId xmlns:a16="http://schemas.microsoft.com/office/drawing/2014/main" id="{38AA15BB-322A-4557-8BC1-256CBA39C0A3}"/>
              </a:ext>
            </a:extLst>
          </p:cNvPr>
          <p:cNvSpPr>
            <a:spLocks noGrp="1"/>
          </p:cNvSpPr>
          <p:nvPr/>
        </p:nvSpPr>
        <p:spPr>
          <a:xfrm>
            <a:off x="6705600" y="1743075"/>
            <a:ext cx="114300" cy="533400"/>
          </a:xfrm>
          <a:prstGeom prst="rect">
            <a:avLst/>
          </a:prstGeom>
          <a:solidFill>
            <a:srgbClr val="648368"/>
          </a:solidFill>
          <a:ln w="0">
            <a:noFill/>
          </a:ln>
        </p:spPr>
        <p:txBody>
          <a:bodyPr/>
          <a:lstStyle/>
          <a:p>
            <a:endParaRPr lang="de-DE"/>
          </a:p>
        </p:txBody>
      </p:sp>
      <p:sp>
        <p:nvSpPr>
          <p:cNvPr id="7" name="Anteil0-Zahl">
            <a:extLst>
              <a:ext uri="{FF2B5EF4-FFF2-40B4-BE49-F238E27FC236}">
                <a16:creationId xmlns:a16="http://schemas.microsoft.com/office/drawing/2014/main" id="{40343FC2-7467-43BF-AB8A-E6C29B654B8E}"/>
              </a:ext>
            </a:extLst>
          </p:cNvPr>
          <p:cNvSpPr>
            <a:spLocks noGrp="1"/>
          </p:cNvSpPr>
          <p:nvPr/>
        </p:nvSpPr>
        <p:spPr>
          <a:xfrm>
            <a:off x="7058025" y="1685925"/>
            <a:ext cx="1714500" cy="409575"/>
          </a:xfrm>
          <a:prstGeom prst="rect">
            <a:avLst/>
          </a:prstGeom>
          <a:noFill/>
          <a:ln w="0">
            <a:noFill/>
          </a:ln>
        </p:spPr>
        <p:txBody>
          <a:bodyPr wrap="none" lIns="0" tIns="0" rIns="0" bIns="0" anchor="t">
            <a:noAutofit/>
          </a:bodyPr>
          <a:lstStyle/>
          <a:p>
            <a:pPr>
              <a:defRPr sz="2700" b="1">
                <a:solidFill>
                  <a:srgbClr val="17362B"/>
                </a:solidFill>
                <a:latin typeface="Aptos"/>
                <a:ea typeface="Aptos"/>
                <a:cs typeface="Aptos"/>
              </a:defRPr>
            </a:pPr>
            <a:r>
              <a:rPr sz="2700" b="1">
                <a:solidFill>
                  <a:srgbClr val="17362B"/>
                </a:solidFill>
                <a:latin typeface="Aptos"/>
                <a:ea typeface="Aptos"/>
                <a:cs typeface="Aptos"/>
              </a:rPr>
              <a:t>25 %</a:t>
            </a:r>
          </a:p>
        </p:txBody>
      </p:sp>
      <p:sp>
        <p:nvSpPr>
          <p:cNvPr id="8" name="Anteil0-Kultur">
            <a:extLst>
              <a:ext uri="{FF2B5EF4-FFF2-40B4-BE49-F238E27FC236}">
                <a16:creationId xmlns:a16="http://schemas.microsoft.com/office/drawing/2014/main" id="{2951E441-D453-4AC4-9773-8EAB71751A53}"/>
              </a:ext>
            </a:extLst>
          </p:cNvPr>
          <p:cNvSpPr>
            <a:spLocks noGrp="1"/>
          </p:cNvSpPr>
          <p:nvPr/>
        </p:nvSpPr>
        <p:spPr>
          <a:xfrm>
            <a:off x="8801100" y="1752600"/>
            <a:ext cx="2857500" cy="457200"/>
          </a:xfrm>
          <a:prstGeom prst="rect">
            <a:avLst/>
          </a:prstGeom>
          <a:noFill/>
          <a:ln w="0">
            <a:noFill/>
          </a:ln>
        </p:spPr>
        <p:txBody>
          <a:bodyPr wrap="none" lIns="0" tIns="0" rIns="0" bIns="0" anchor="t">
            <a:noAutofit/>
          </a:bodyPr>
          <a:lstStyle/>
          <a:p>
            <a:pPr>
              <a:defRPr sz="2250" b="0">
                <a:solidFill>
                  <a:srgbClr val="627268"/>
                </a:solidFill>
                <a:latin typeface="Aptos"/>
                <a:ea typeface="Aptos"/>
                <a:cs typeface="Aptos"/>
              </a:defRPr>
            </a:pPr>
            <a:r>
              <a:rPr sz="2250" b="0">
                <a:solidFill>
                  <a:srgbClr val="627268"/>
                </a:solidFill>
                <a:latin typeface="Aptos"/>
                <a:ea typeface="Aptos"/>
                <a:cs typeface="Aptos"/>
              </a:rPr>
              <a:t>Zuckerrüben</a:t>
            </a:r>
          </a:p>
        </p:txBody>
      </p:sp>
      <p:sp>
        <p:nvSpPr>
          <p:cNvPr id="9" name="Anteil1-Farbe">
            <a:extLst>
              <a:ext uri="{FF2B5EF4-FFF2-40B4-BE49-F238E27FC236}">
                <a16:creationId xmlns:a16="http://schemas.microsoft.com/office/drawing/2014/main" id="{F901D554-DFE5-4F4C-B21A-A1FACA9485CB}"/>
              </a:ext>
            </a:extLst>
          </p:cNvPr>
          <p:cNvSpPr>
            <a:spLocks noGrp="1"/>
          </p:cNvSpPr>
          <p:nvPr/>
        </p:nvSpPr>
        <p:spPr>
          <a:xfrm>
            <a:off x="6705600" y="2552700"/>
            <a:ext cx="114300" cy="533400"/>
          </a:xfrm>
          <a:prstGeom prst="rect">
            <a:avLst/>
          </a:prstGeom>
          <a:solidFill>
            <a:srgbClr val="D8A52D"/>
          </a:solidFill>
          <a:ln w="0">
            <a:noFill/>
          </a:ln>
        </p:spPr>
        <p:txBody>
          <a:bodyPr/>
          <a:lstStyle/>
          <a:p>
            <a:endParaRPr lang="de-DE"/>
          </a:p>
        </p:txBody>
      </p:sp>
      <p:sp>
        <p:nvSpPr>
          <p:cNvPr id="10" name="Anteil1-Zahl">
            <a:extLst>
              <a:ext uri="{FF2B5EF4-FFF2-40B4-BE49-F238E27FC236}">
                <a16:creationId xmlns:a16="http://schemas.microsoft.com/office/drawing/2014/main" id="{619879A6-5663-40A4-89C0-CD60DC748266}"/>
              </a:ext>
            </a:extLst>
          </p:cNvPr>
          <p:cNvSpPr>
            <a:spLocks noGrp="1"/>
          </p:cNvSpPr>
          <p:nvPr/>
        </p:nvSpPr>
        <p:spPr>
          <a:xfrm>
            <a:off x="7058025" y="2495550"/>
            <a:ext cx="1714500" cy="409575"/>
          </a:xfrm>
          <a:prstGeom prst="rect">
            <a:avLst/>
          </a:prstGeom>
          <a:noFill/>
          <a:ln w="0">
            <a:noFill/>
          </a:ln>
        </p:spPr>
        <p:txBody>
          <a:bodyPr wrap="none" lIns="0" tIns="0" rIns="0" bIns="0" anchor="t">
            <a:noAutofit/>
          </a:bodyPr>
          <a:lstStyle/>
          <a:p>
            <a:pPr>
              <a:defRPr sz="2700" b="1">
                <a:solidFill>
                  <a:srgbClr val="17362B"/>
                </a:solidFill>
                <a:latin typeface="Aptos"/>
                <a:ea typeface="Aptos"/>
                <a:cs typeface="Aptos"/>
              </a:defRPr>
            </a:pPr>
            <a:r>
              <a:rPr sz="2700" b="1">
                <a:solidFill>
                  <a:srgbClr val="17362B"/>
                </a:solidFill>
                <a:latin typeface="Aptos"/>
                <a:ea typeface="Aptos"/>
                <a:cs typeface="Aptos"/>
              </a:rPr>
              <a:t>20 %</a:t>
            </a:r>
          </a:p>
        </p:txBody>
      </p:sp>
      <p:sp>
        <p:nvSpPr>
          <p:cNvPr id="11" name="Anteil1-Kultur">
            <a:extLst>
              <a:ext uri="{FF2B5EF4-FFF2-40B4-BE49-F238E27FC236}">
                <a16:creationId xmlns:a16="http://schemas.microsoft.com/office/drawing/2014/main" id="{100173DE-1C53-45BC-AA3F-54DFB4DBD297}"/>
              </a:ext>
            </a:extLst>
          </p:cNvPr>
          <p:cNvSpPr>
            <a:spLocks noGrp="1"/>
          </p:cNvSpPr>
          <p:nvPr/>
        </p:nvSpPr>
        <p:spPr>
          <a:xfrm>
            <a:off x="8801100" y="2562225"/>
            <a:ext cx="2857500" cy="457200"/>
          </a:xfrm>
          <a:prstGeom prst="rect">
            <a:avLst/>
          </a:prstGeom>
          <a:noFill/>
          <a:ln w="0">
            <a:noFill/>
          </a:ln>
        </p:spPr>
        <p:txBody>
          <a:bodyPr wrap="none" lIns="0" tIns="0" rIns="0" bIns="0" anchor="t">
            <a:noAutofit/>
          </a:bodyPr>
          <a:lstStyle/>
          <a:p>
            <a:pPr>
              <a:defRPr sz="2250" b="0">
                <a:solidFill>
                  <a:srgbClr val="627268"/>
                </a:solidFill>
                <a:latin typeface="Aptos"/>
                <a:ea typeface="Aptos"/>
                <a:cs typeface="Aptos"/>
              </a:defRPr>
            </a:pPr>
            <a:r>
              <a:rPr sz="2250" b="0">
                <a:solidFill>
                  <a:srgbClr val="627268"/>
                </a:solidFill>
                <a:latin typeface="Aptos"/>
                <a:ea typeface="Aptos"/>
                <a:cs typeface="Aptos"/>
              </a:rPr>
              <a:t>Körnermais</a:t>
            </a:r>
          </a:p>
        </p:txBody>
      </p:sp>
      <p:sp>
        <p:nvSpPr>
          <p:cNvPr id="12" name="Anteil2-Farbe">
            <a:extLst>
              <a:ext uri="{FF2B5EF4-FFF2-40B4-BE49-F238E27FC236}">
                <a16:creationId xmlns:a16="http://schemas.microsoft.com/office/drawing/2014/main" id="{79420D43-8FBE-4AAD-A113-6D1DEDE05625}"/>
              </a:ext>
            </a:extLst>
          </p:cNvPr>
          <p:cNvSpPr>
            <a:spLocks noGrp="1"/>
          </p:cNvSpPr>
          <p:nvPr/>
        </p:nvSpPr>
        <p:spPr>
          <a:xfrm>
            <a:off x="6705600" y="3362325"/>
            <a:ext cx="114300" cy="533400"/>
          </a:xfrm>
          <a:prstGeom prst="rect">
            <a:avLst/>
          </a:prstGeom>
          <a:solidFill>
            <a:srgbClr val="B3BA80"/>
          </a:solidFill>
          <a:ln w="0">
            <a:noFill/>
          </a:ln>
        </p:spPr>
        <p:txBody>
          <a:bodyPr/>
          <a:lstStyle/>
          <a:p>
            <a:endParaRPr lang="de-DE"/>
          </a:p>
        </p:txBody>
      </p:sp>
      <p:sp>
        <p:nvSpPr>
          <p:cNvPr id="13" name="Anteil2-Zahl">
            <a:extLst>
              <a:ext uri="{FF2B5EF4-FFF2-40B4-BE49-F238E27FC236}">
                <a16:creationId xmlns:a16="http://schemas.microsoft.com/office/drawing/2014/main" id="{15136111-5B7B-47E9-A10C-F5114E2F53A9}"/>
              </a:ext>
            </a:extLst>
          </p:cNvPr>
          <p:cNvSpPr>
            <a:spLocks noGrp="1"/>
          </p:cNvSpPr>
          <p:nvPr/>
        </p:nvSpPr>
        <p:spPr>
          <a:xfrm>
            <a:off x="7058025" y="3305175"/>
            <a:ext cx="1714500" cy="409575"/>
          </a:xfrm>
          <a:prstGeom prst="rect">
            <a:avLst/>
          </a:prstGeom>
          <a:noFill/>
          <a:ln w="0">
            <a:noFill/>
          </a:ln>
        </p:spPr>
        <p:txBody>
          <a:bodyPr wrap="none" lIns="0" tIns="0" rIns="0" bIns="0" anchor="t">
            <a:noAutofit/>
          </a:bodyPr>
          <a:lstStyle/>
          <a:p>
            <a:pPr>
              <a:defRPr sz="2700" b="1">
                <a:solidFill>
                  <a:srgbClr val="17362B"/>
                </a:solidFill>
                <a:latin typeface="Aptos"/>
                <a:ea typeface="Aptos"/>
                <a:cs typeface="Aptos"/>
              </a:defRPr>
            </a:pPr>
            <a:r>
              <a:rPr sz="2700" b="1">
                <a:solidFill>
                  <a:srgbClr val="17362B"/>
                </a:solidFill>
                <a:latin typeface="Aptos"/>
                <a:ea typeface="Aptos"/>
                <a:cs typeface="Aptos"/>
              </a:rPr>
              <a:t>15 %</a:t>
            </a:r>
          </a:p>
        </p:txBody>
      </p:sp>
      <p:sp>
        <p:nvSpPr>
          <p:cNvPr id="14" name="Anteil2-Kultur">
            <a:extLst>
              <a:ext uri="{FF2B5EF4-FFF2-40B4-BE49-F238E27FC236}">
                <a16:creationId xmlns:a16="http://schemas.microsoft.com/office/drawing/2014/main" id="{52548FA0-4F0C-4FE6-A0DB-470B10E79F28}"/>
              </a:ext>
            </a:extLst>
          </p:cNvPr>
          <p:cNvSpPr>
            <a:spLocks noGrp="1"/>
          </p:cNvSpPr>
          <p:nvPr/>
        </p:nvSpPr>
        <p:spPr>
          <a:xfrm>
            <a:off x="8801100" y="3371850"/>
            <a:ext cx="2857500" cy="457200"/>
          </a:xfrm>
          <a:prstGeom prst="rect">
            <a:avLst/>
          </a:prstGeom>
          <a:noFill/>
          <a:ln w="0">
            <a:noFill/>
          </a:ln>
        </p:spPr>
        <p:txBody>
          <a:bodyPr wrap="none" lIns="0" tIns="0" rIns="0" bIns="0" anchor="t">
            <a:noAutofit/>
          </a:bodyPr>
          <a:lstStyle/>
          <a:p>
            <a:pPr>
              <a:defRPr sz="2250" b="0">
                <a:solidFill>
                  <a:srgbClr val="627268"/>
                </a:solidFill>
                <a:latin typeface="Aptos"/>
                <a:ea typeface="Aptos"/>
                <a:cs typeface="Aptos"/>
              </a:defRPr>
            </a:pPr>
            <a:r>
              <a:rPr sz="2250" b="0">
                <a:solidFill>
                  <a:srgbClr val="627268"/>
                </a:solidFill>
                <a:latin typeface="Aptos"/>
                <a:ea typeface="Aptos"/>
                <a:cs typeface="Aptos"/>
              </a:rPr>
              <a:t>Raps</a:t>
            </a:r>
          </a:p>
        </p:txBody>
      </p:sp>
      <p:sp>
        <p:nvSpPr>
          <p:cNvPr id="15" name="Anteil3-Farbe">
            <a:extLst>
              <a:ext uri="{FF2B5EF4-FFF2-40B4-BE49-F238E27FC236}">
                <a16:creationId xmlns:a16="http://schemas.microsoft.com/office/drawing/2014/main" id="{CCDDF83E-2E4F-4FC3-8250-F73D34A8A535}"/>
              </a:ext>
            </a:extLst>
          </p:cNvPr>
          <p:cNvSpPr>
            <a:spLocks noGrp="1"/>
          </p:cNvSpPr>
          <p:nvPr/>
        </p:nvSpPr>
        <p:spPr>
          <a:xfrm>
            <a:off x="6705600" y="4171950"/>
            <a:ext cx="114300" cy="533400"/>
          </a:xfrm>
          <a:prstGeom prst="rect">
            <a:avLst/>
          </a:prstGeom>
          <a:solidFill>
            <a:srgbClr val="163D2E"/>
          </a:solidFill>
          <a:ln w="0">
            <a:noFill/>
          </a:ln>
        </p:spPr>
        <p:txBody>
          <a:bodyPr/>
          <a:lstStyle/>
          <a:p>
            <a:endParaRPr lang="de-DE"/>
          </a:p>
        </p:txBody>
      </p:sp>
      <p:sp>
        <p:nvSpPr>
          <p:cNvPr id="16" name="Anteil3-Zahl">
            <a:extLst>
              <a:ext uri="{FF2B5EF4-FFF2-40B4-BE49-F238E27FC236}">
                <a16:creationId xmlns:a16="http://schemas.microsoft.com/office/drawing/2014/main" id="{DB531732-00FF-47EA-BB3E-639BCC815E6A}"/>
              </a:ext>
            </a:extLst>
          </p:cNvPr>
          <p:cNvSpPr>
            <a:spLocks noGrp="1"/>
          </p:cNvSpPr>
          <p:nvPr/>
        </p:nvSpPr>
        <p:spPr>
          <a:xfrm>
            <a:off x="7058025" y="4114800"/>
            <a:ext cx="1714500" cy="409575"/>
          </a:xfrm>
          <a:prstGeom prst="rect">
            <a:avLst/>
          </a:prstGeom>
          <a:noFill/>
          <a:ln w="0">
            <a:noFill/>
          </a:ln>
        </p:spPr>
        <p:txBody>
          <a:bodyPr wrap="none" lIns="0" tIns="0" rIns="0" bIns="0" anchor="t">
            <a:noAutofit/>
          </a:bodyPr>
          <a:lstStyle/>
          <a:p>
            <a:pPr>
              <a:defRPr sz="2700" b="1">
                <a:solidFill>
                  <a:srgbClr val="17362B"/>
                </a:solidFill>
                <a:latin typeface="Aptos"/>
                <a:ea typeface="Aptos"/>
                <a:cs typeface="Aptos"/>
              </a:defRPr>
            </a:pPr>
            <a:r>
              <a:rPr sz="2700" b="1">
                <a:solidFill>
                  <a:srgbClr val="17362B"/>
                </a:solidFill>
                <a:latin typeface="Aptos"/>
                <a:ea typeface="Aptos"/>
                <a:cs typeface="Aptos"/>
              </a:rPr>
              <a:t>40 %</a:t>
            </a:r>
          </a:p>
        </p:txBody>
      </p:sp>
      <p:sp>
        <p:nvSpPr>
          <p:cNvPr id="17" name="Anteil3-Kultur">
            <a:extLst>
              <a:ext uri="{FF2B5EF4-FFF2-40B4-BE49-F238E27FC236}">
                <a16:creationId xmlns:a16="http://schemas.microsoft.com/office/drawing/2014/main" id="{CA32D65B-6FF1-4449-9BC5-D658D01B2B06}"/>
              </a:ext>
            </a:extLst>
          </p:cNvPr>
          <p:cNvSpPr>
            <a:spLocks noGrp="1"/>
          </p:cNvSpPr>
          <p:nvPr/>
        </p:nvSpPr>
        <p:spPr>
          <a:xfrm>
            <a:off x="8801100" y="4181475"/>
            <a:ext cx="2857500" cy="457200"/>
          </a:xfrm>
          <a:prstGeom prst="rect">
            <a:avLst/>
          </a:prstGeom>
          <a:noFill/>
          <a:ln w="0">
            <a:noFill/>
          </a:ln>
        </p:spPr>
        <p:txBody>
          <a:bodyPr wrap="none" lIns="0" tIns="0" rIns="0" bIns="0" anchor="t">
            <a:noAutofit/>
          </a:bodyPr>
          <a:lstStyle/>
          <a:p>
            <a:pPr>
              <a:defRPr sz="2250" b="0">
                <a:solidFill>
                  <a:srgbClr val="627268"/>
                </a:solidFill>
                <a:latin typeface="Aptos"/>
                <a:ea typeface="Aptos"/>
                <a:cs typeface="Aptos"/>
              </a:defRPr>
            </a:pPr>
            <a:r>
              <a:rPr sz="2250" b="0">
                <a:solidFill>
                  <a:srgbClr val="627268"/>
                </a:solidFill>
                <a:latin typeface="Aptos"/>
                <a:ea typeface="Aptos"/>
                <a:cs typeface="Aptos"/>
              </a:rPr>
              <a:t>Weizen</a:t>
            </a:r>
          </a:p>
        </p:txBody>
      </p:sp>
      <p:sp>
        <p:nvSpPr>
          <p:cNvPr id="18" name="Standortfeld 0">
            <a:extLst>
              <a:ext uri="{FF2B5EF4-FFF2-40B4-BE49-F238E27FC236}">
                <a16:creationId xmlns:a16="http://schemas.microsoft.com/office/drawing/2014/main" id="{CFAF4BB6-C60C-4EB1-9B5C-CD5670B4702D}"/>
              </a:ext>
            </a:extLst>
          </p:cNvPr>
          <p:cNvSpPr>
            <a:spLocks noGrp="1"/>
          </p:cNvSpPr>
          <p:nvPr/>
        </p:nvSpPr>
        <p:spPr>
          <a:xfrm>
            <a:off x="533400" y="5286375"/>
            <a:ext cx="3562350" cy="1038225"/>
          </a:xfrm>
          <a:prstGeom prst="roundRect">
            <a:avLst>
              <a:gd name="adj" fmla="val 7339"/>
            </a:avLst>
          </a:prstGeom>
          <a:solidFill>
            <a:srgbClr val="FFFFFF"/>
          </a:solidFill>
          <a:ln w="0">
            <a:noFill/>
          </a:ln>
        </p:spPr>
        <p:txBody>
          <a:bodyPr/>
          <a:lstStyle/>
          <a:p>
            <a:endParaRPr lang="de-DE"/>
          </a:p>
        </p:txBody>
      </p:sp>
      <p:sp>
        <p:nvSpPr>
          <p:cNvPr id="19" name="ca. 600 mm/Jahr">
            <a:extLst>
              <a:ext uri="{FF2B5EF4-FFF2-40B4-BE49-F238E27FC236}">
                <a16:creationId xmlns:a16="http://schemas.microsoft.com/office/drawing/2014/main" id="{43DA2D37-9C80-4C56-B760-9094FF43C98E}"/>
              </a:ext>
            </a:extLst>
          </p:cNvPr>
          <p:cNvSpPr>
            <a:spLocks noGrp="1"/>
          </p:cNvSpPr>
          <p:nvPr/>
        </p:nvSpPr>
        <p:spPr>
          <a:xfrm>
            <a:off x="714375" y="5381625"/>
            <a:ext cx="3219450" cy="466725"/>
          </a:xfrm>
          <a:prstGeom prst="rect">
            <a:avLst/>
          </a:prstGeom>
          <a:noFill/>
          <a:ln w="0">
            <a:noFill/>
          </a:ln>
        </p:spPr>
        <p:txBody>
          <a:bodyPr wrap="none" lIns="0" tIns="0" rIns="0" bIns="0" anchor="t">
            <a:noAutofit/>
          </a:bodyPr>
          <a:lstStyle/>
          <a:p>
            <a:pPr>
              <a:defRPr sz="2625" b="1">
                <a:solidFill>
                  <a:srgbClr val="163D2E"/>
                </a:solidFill>
                <a:latin typeface="Aptos"/>
                <a:ea typeface="Aptos"/>
                <a:cs typeface="Aptos"/>
              </a:defRPr>
            </a:pPr>
            <a:r>
              <a:rPr sz="2625" b="1">
                <a:solidFill>
                  <a:srgbClr val="163D2E"/>
                </a:solidFill>
                <a:latin typeface="Aptos"/>
                <a:ea typeface="Aptos"/>
                <a:cs typeface="Aptos"/>
              </a:rPr>
              <a:t>ca. 600 mm/Jahr</a:t>
            </a:r>
          </a:p>
        </p:txBody>
      </p:sp>
      <p:sp>
        <p:nvSpPr>
          <p:cNvPr id="20" name="Mittlerer Niederschlag">
            <a:extLst>
              <a:ext uri="{FF2B5EF4-FFF2-40B4-BE49-F238E27FC236}">
                <a16:creationId xmlns:a16="http://schemas.microsoft.com/office/drawing/2014/main" id="{2B6D0B37-D4E1-44E8-B743-4FF616794BFD}"/>
              </a:ext>
            </a:extLst>
          </p:cNvPr>
          <p:cNvSpPr>
            <a:spLocks noGrp="1"/>
          </p:cNvSpPr>
          <p:nvPr/>
        </p:nvSpPr>
        <p:spPr>
          <a:xfrm>
            <a:off x="714375" y="5876925"/>
            <a:ext cx="3219450" cy="314325"/>
          </a:xfrm>
          <a:prstGeom prst="rect">
            <a:avLst/>
          </a:prstGeom>
          <a:noFill/>
          <a:ln w="0">
            <a:noFill/>
          </a:ln>
        </p:spPr>
        <p:txBody>
          <a:bodyPr wrap="none" lIns="0" tIns="0" rIns="0" bIns="0" anchor="t">
            <a:noAutofit/>
          </a:bodyPr>
          <a:lstStyle/>
          <a:p>
            <a:pPr>
              <a:defRPr sz="1650" b="0">
                <a:solidFill>
                  <a:srgbClr val="627268"/>
                </a:solidFill>
                <a:latin typeface="Aptos"/>
                <a:ea typeface="Aptos"/>
                <a:cs typeface="Aptos"/>
              </a:defRPr>
            </a:pPr>
            <a:r>
              <a:rPr sz="1650" b="0">
                <a:solidFill>
                  <a:srgbClr val="627268"/>
                </a:solidFill>
                <a:latin typeface="Aptos"/>
                <a:ea typeface="Aptos"/>
                <a:cs typeface="Aptos"/>
              </a:rPr>
              <a:t>Mittlerer Niederschlag</a:t>
            </a:r>
          </a:p>
        </p:txBody>
      </p:sp>
      <p:sp>
        <p:nvSpPr>
          <p:cNvPr id="21" name="Standortfeld 1">
            <a:extLst>
              <a:ext uri="{FF2B5EF4-FFF2-40B4-BE49-F238E27FC236}">
                <a16:creationId xmlns:a16="http://schemas.microsoft.com/office/drawing/2014/main" id="{CCEE33F4-B571-429A-9864-31CCC4805891}"/>
              </a:ext>
            </a:extLst>
          </p:cNvPr>
          <p:cNvSpPr>
            <a:spLocks noGrp="1"/>
          </p:cNvSpPr>
          <p:nvPr/>
        </p:nvSpPr>
        <p:spPr>
          <a:xfrm>
            <a:off x="4314825" y="5286375"/>
            <a:ext cx="3562350" cy="1038225"/>
          </a:xfrm>
          <a:prstGeom prst="roundRect">
            <a:avLst>
              <a:gd name="adj" fmla="val 7339"/>
            </a:avLst>
          </a:prstGeom>
          <a:solidFill>
            <a:srgbClr val="FFFFFF"/>
          </a:solidFill>
          <a:ln w="0">
            <a:noFill/>
          </a:ln>
        </p:spPr>
        <p:txBody>
          <a:bodyPr/>
          <a:lstStyle/>
          <a:p>
            <a:endParaRPr lang="de-DE"/>
          </a:p>
        </p:txBody>
      </p:sp>
      <p:sp>
        <p:nvSpPr>
          <p:cNvPr id="22" name="ca. 80">
            <a:extLst>
              <a:ext uri="{FF2B5EF4-FFF2-40B4-BE49-F238E27FC236}">
                <a16:creationId xmlns:a16="http://schemas.microsoft.com/office/drawing/2014/main" id="{33E46133-47D7-4890-8741-4D1003520C46}"/>
              </a:ext>
            </a:extLst>
          </p:cNvPr>
          <p:cNvSpPr>
            <a:spLocks noGrp="1"/>
          </p:cNvSpPr>
          <p:nvPr/>
        </p:nvSpPr>
        <p:spPr>
          <a:xfrm>
            <a:off x="4495800" y="5381625"/>
            <a:ext cx="3219450" cy="466725"/>
          </a:xfrm>
          <a:prstGeom prst="rect">
            <a:avLst/>
          </a:prstGeom>
          <a:noFill/>
          <a:ln w="0">
            <a:noFill/>
          </a:ln>
        </p:spPr>
        <p:txBody>
          <a:bodyPr wrap="none" lIns="0" tIns="0" rIns="0" bIns="0" anchor="t">
            <a:noAutofit/>
          </a:bodyPr>
          <a:lstStyle/>
          <a:p>
            <a:pPr>
              <a:defRPr sz="2625" b="1">
                <a:solidFill>
                  <a:srgbClr val="163D2E"/>
                </a:solidFill>
                <a:latin typeface="Aptos"/>
                <a:ea typeface="Aptos"/>
                <a:cs typeface="Aptos"/>
              </a:defRPr>
            </a:pPr>
            <a:r>
              <a:rPr sz="2625" b="1">
                <a:solidFill>
                  <a:srgbClr val="163D2E"/>
                </a:solidFill>
                <a:latin typeface="Aptos"/>
                <a:ea typeface="Aptos"/>
                <a:cs typeface="Aptos"/>
              </a:rPr>
              <a:t>ca. 80</a:t>
            </a:r>
          </a:p>
        </p:txBody>
      </p:sp>
      <p:sp>
        <p:nvSpPr>
          <p:cNvPr id="23" name="Mittlere Bodenpunkte">
            <a:extLst>
              <a:ext uri="{FF2B5EF4-FFF2-40B4-BE49-F238E27FC236}">
                <a16:creationId xmlns:a16="http://schemas.microsoft.com/office/drawing/2014/main" id="{DE1D257C-6A46-475A-A394-EEC8981A8839}"/>
              </a:ext>
            </a:extLst>
          </p:cNvPr>
          <p:cNvSpPr>
            <a:spLocks noGrp="1"/>
          </p:cNvSpPr>
          <p:nvPr/>
        </p:nvSpPr>
        <p:spPr>
          <a:xfrm>
            <a:off x="4495800" y="5876925"/>
            <a:ext cx="3219450" cy="314325"/>
          </a:xfrm>
          <a:prstGeom prst="rect">
            <a:avLst/>
          </a:prstGeom>
          <a:noFill/>
          <a:ln w="0">
            <a:noFill/>
          </a:ln>
        </p:spPr>
        <p:txBody>
          <a:bodyPr wrap="none" lIns="0" tIns="0" rIns="0" bIns="0" anchor="t">
            <a:noAutofit/>
          </a:bodyPr>
          <a:lstStyle/>
          <a:p>
            <a:pPr>
              <a:defRPr sz="1650" b="0">
                <a:solidFill>
                  <a:srgbClr val="627268"/>
                </a:solidFill>
                <a:latin typeface="Aptos"/>
                <a:ea typeface="Aptos"/>
                <a:cs typeface="Aptos"/>
              </a:defRPr>
            </a:pPr>
            <a:r>
              <a:rPr sz="1650" b="0">
                <a:solidFill>
                  <a:srgbClr val="627268"/>
                </a:solidFill>
                <a:latin typeface="Aptos"/>
                <a:ea typeface="Aptos"/>
                <a:cs typeface="Aptos"/>
              </a:rPr>
              <a:t>Mittlere Bodenpunkte</a:t>
            </a:r>
          </a:p>
        </p:txBody>
      </p:sp>
      <p:sp>
        <p:nvSpPr>
          <p:cNvPr id="24" name="Standortfeld 2">
            <a:extLst>
              <a:ext uri="{FF2B5EF4-FFF2-40B4-BE49-F238E27FC236}">
                <a16:creationId xmlns:a16="http://schemas.microsoft.com/office/drawing/2014/main" id="{9BDD50EF-F55F-42D2-8AFC-16737230504F}"/>
              </a:ext>
            </a:extLst>
          </p:cNvPr>
          <p:cNvSpPr>
            <a:spLocks noGrp="1"/>
          </p:cNvSpPr>
          <p:nvPr/>
        </p:nvSpPr>
        <p:spPr>
          <a:xfrm>
            <a:off x="8096250" y="5286375"/>
            <a:ext cx="3562350" cy="1038225"/>
          </a:xfrm>
          <a:prstGeom prst="roundRect">
            <a:avLst>
              <a:gd name="adj" fmla="val 7339"/>
            </a:avLst>
          </a:prstGeom>
          <a:solidFill>
            <a:srgbClr val="FFFFFF"/>
          </a:solidFill>
          <a:ln w="0">
            <a:noFill/>
          </a:ln>
        </p:spPr>
        <p:txBody>
          <a:bodyPr/>
          <a:lstStyle/>
          <a:p>
            <a:endParaRPr lang="de-DE"/>
          </a:p>
        </p:txBody>
      </p:sp>
      <p:sp>
        <p:nvSpPr>
          <p:cNvPr id="25" name="ca. 100 m ü. NN">
            <a:extLst>
              <a:ext uri="{FF2B5EF4-FFF2-40B4-BE49-F238E27FC236}">
                <a16:creationId xmlns:a16="http://schemas.microsoft.com/office/drawing/2014/main" id="{E617551E-F7BF-4FEE-80B2-B4166A9DEE4B}"/>
              </a:ext>
            </a:extLst>
          </p:cNvPr>
          <p:cNvSpPr>
            <a:spLocks noGrp="1"/>
          </p:cNvSpPr>
          <p:nvPr/>
        </p:nvSpPr>
        <p:spPr>
          <a:xfrm>
            <a:off x="8277225" y="5381625"/>
            <a:ext cx="3219450" cy="466725"/>
          </a:xfrm>
          <a:prstGeom prst="rect">
            <a:avLst/>
          </a:prstGeom>
          <a:noFill/>
          <a:ln w="0">
            <a:noFill/>
          </a:ln>
        </p:spPr>
        <p:txBody>
          <a:bodyPr wrap="none" lIns="0" tIns="0" rIns="0" bIns="0" anchor="t">
            <a:noAutofit/>
          </a:bodyPr>
          <a:lstStyle/>
          <a:p>
            <a:pPr>
              <a:defRPr sz="2625" b="1">
                <a:solidFill>
                  <a:srgbClr val="163D2E"/>
                </a:solidFill>
                <a:latin typeface="Aptos"/>
                <a:ea typeface="Aptos"/>
                <a:cs typeface="Aptos"/>
              </a:defRPr>
            </a:pPr>
            <a:r>
              <a:rPr sz="2625" b="1">
                <a:solidFill>
                  <a:srgbClr val="163D2E"/>
                </a:solidFill>
                <a:latin typeface="Aptos"/>
                <a:ea typeface="Aptos"/>
                <a:cs typeface="Aptos"/>
              </a:rPr>
              <a:t>ca. 100 m ü. NN</a:t>
            </a:r>
          </a:p>
        </p:txBody>
      </p:sp>
      <p:sp>
        <p:nvSpPr>
          <p:cNvPr id="26" name="Höhenlage">
            <a:extLst>
              <a:ext uri="{FF2B5EF4-FFF2-40B4-BE49-F238E27FC236}">
                <a16:creationId xmlns:a16="http://schemas.microsoft.com/office/drawing/2014/main" id="{C01D24A2-24B3-403A-8EE5-99EED67A36D9}"/>
              </a:ext>
            </a:extLst>
          </p:cNvPr>
          <p:cNvSpPr>
            <a:spLocks noGrp="1"/>
          </p:cNvSpPr>
          <p:nvPr/>
        </p:nvSpPr>
        <p:spPr>
          <a:xfrm>
            <a:off x="8277225" y="5876925"/>
            <a:ext cx="3219450" cy="314325"/>
          </a:xfrm>
          <a:prstGeom prst="rect">
            <a:avLst/>
          </a:prstGeom>
          <a:noFill/>
          <a:ln w="0">
            <a:noFill/>
          </a:ln>
        </p:spPr>
        <p:txBody>
          <a:bodyPr wrap="none" lIns="0" tIns="0" rIns="0" bIns="0" anchor="t">
            <a:noAutofit/>
          </a:bodyPr>
          <a:lstStyle/>
          <a:p>
            <a:pPr>
              <a:defRPr sz="1650" b="0">
                <a:solidFill>
                  <a:srgbClr val="627268"/>
                </a:solidFill>
                <a:latin typeface="Aptos"/>
                <a:ea typeface="Aptos"/>
                <a:cs typeface="Aptos"/>
              </a:defRPr>
            </a:pPr>
            <a:r>
              <a:rPr sz="1650" b="0">
                <a:solidFill>
                  <a:srgbClr val="627268"/>
                </a:solidFill>
                <a:latin typeface="Aptos"/>
                <a:ea typeface="Aptos"/>
                <a:cs typeface="Aptos"/>
              </a:rPr>
              <a:t>Höhenlage</a:t>
            </a:r>
          </a:p>
        </p:txBody>
      </p:sp>
    </p:spTree>
    <p:extLst>
      <p:ext uri="{BB962C8B-B14F-4D97-AF65-F5344CB8AC3E}">
        <p14:creationId xmlns:p14="http://schemas.microsoft.com/office/powerpoint/2010/main" val="163614040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5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5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25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250"/>
                                        <p:tgtEl>
                                          <p:spTgt spid="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250"/>
                                        <p:tgtEl>
                                          <p:spTgt spid="1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25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250"/>
                                        <p:tgtEl>
                                          <p:spTgt spid="1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250"/>
                                        <p:tgtEl>
                                          <p:spTgt spid="1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250"/>
                                        <p:tgtEl>
                                          <p:spTgt spid="14"/>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250"/>
                                        <p:tgtEl>
                                          <p:spTgt spid="1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250"/>
                                        <p:tgtEl>
                                          <p:spTgt spid="16"/>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2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P spid="9" grpId="0" animBg="1"/>
      <p:bldP spid="10" grpId="0"/>
      <p:bldP spid="11" grpId="0"/>
      <p:bldP spid="12" grpId="0" animBg="1"/>
      <p:bldP spid="13" grpId="0"/>
      <p:bldP spid="14" grpId="0"/>
      <p:bldP spid="15" grpId="0" animBg="1"/>
      <p:bldP spid="16" grpId="0"/>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4F2E9"/>
        </a:solidFill>
        <a:effectLst/>
      </p:bgPr>
    </p:bg>
    <p:spTree>
      <p:nvGrpSpPr>
        <p:cNvPr id="1" name=""/>
        <p:cNvGrpSpPr/>
        <p:nvPr/>
      </p:nvGrpSpPr>
      <p:grpSpPr>
        <a:xfrm>
          <a:off x="0" y="0"/>
          <a:ext cx="0" cy="0"/>
          <a:chOff x="0" y="0"/>
          <a:chExt cx="0" cy="0"/>
        </a:xfrm>
      </p:grpSpPr>
      <p:sp>
        <p:nvSpPr>
          <p:cNvPr id="18" name="ERFAHRUNGEN">
            <a:extLst>
              <a:ext uri="{FF2B5EF4-FFF2-40B4-BE49-F238E27FC236}">
                <a16:creationId xmlns:a16="http://schemas.microsoft.com/office/drawing/2014/main" id="{64E241B7-33F8-4411-9846-BA85B3929124}"/>
              </a:ext>
            </a:extLst>
          </p:cNvPr>
          <p:cNvSpPr>
            <a:spLocks noGrp="1"/>
          </p:cNvSpPr>
          <p:nvPr/>
        </p:nvSpPr>
        <p:spPr>
          <a:xfrm>
            <a:off x="533400" y="285750"/>
            <a:ext cx="10763250" cy="247650"/>
          </a:xfrm>
          <a:prstGeom prst="rect">
            <a:avLst/>
          </a:prstGeom>
          <a:noFill/>
          <a:ln w="0">
            <a:noFill/>
          </a:ln>
        </p:spPr>
        <p:txBody>
          <a:bodyPr wrap="none" lIns="0" tIns="0" rIns="0" bIns="0" anchor="t">
            <a:noAutofit/>
          </a:bodyPr>
          <a:lstStyle/>
          <a:p>
            <a:pPr>
              <a:defRPr sz="1350" b="1">
                <a:solidFill>
                  <a:srgbClr val="648368"/>
                </a:solidFill>
                <a:latin typeface="Aptos"/>
                <a:ea typeface="Aptos"/>
                <a:cs typeface="Aptos"/>
              </a:defRPr>
            </a:pPr>
            <a:r>
              <a:rPr sz="1350" b="1">
                <a:solidFill>
                  <a:srgbClr val="648368"/>
                </a:solidFill>
                <a:latin typeface="Aptos"/>
                <a:ea typeface="Aptos"/>
                <a:cs typeface="Aptos"/>
              </a:rPr>
              <a:t>ERFAHRUNGEN</a:t>
            </a:r>
          </a:p>
        </p:txBody>
      </p:sp>
      <p:sp>
        <p:nvSpPr>
          <p:cNvPr id="2" name="Wie alles begann">
            <a:extLst>
              <a:ext uri="{FF2B5EF4-FFF2-40B4-BE49-F238E27FC236}">
                <a16:creationId xmlns:a16="http://schemas.microsoft.com/office/drawing/2014/main" id="{80DD5DCE-55AC-4CA6-BB12-13D9CD9255D5}"/>
              </a:ext>
            </a:extLst>
          </p:cNvPr>
          <p:cNvSpPr>
            <a:spLocks noGrp="1"/>
          </p:cNvSpPr>
          <p:nvPr/>
        </p:nvSpPr>
        <p:spPr>
          <a:xfrm>
            <a:off x="533400" y="752475"/>
            <a:ext cx="11125200" cy="638175"/>
          </a:xfrm>
          <a:prstGeom prst="rect">
            <a:avLst/>
          </a:prstGeom>
          <a:noFill/>
          <a:ln w="0">
            <a:noFill/>
          </a:ln>
        </p:spPr>
        <p:txBody>
          <a:bodyPr wrap="none" lIns="0" tIns="0" rIns="0" bIns="0" anchor="t">
            <a:noAutofit/>
          </a:bodyPr>
          <a:lstStyle/>
          <a:p>
            <a:pPr>
              <a:defRPr sz="3375" b="1">
                <a:solidFill>
                  <a:srgbClr val="17362B"/>
                </a:solidFill>
                <a:latin typeface="Aptos"/>
                <a:ea typeface="Aptos"/>
                <a:cs typeface="Aptos"/>
              </a:defRPr>
            </a:pPr>
            <a:r>
              <a:rPr sz="3375" b="1">
                <a:solidFill>
                  <a:srgbClr val="17362B"/>
                </a:solidFill>
                <a:latin typeface="Aptos"/>
                <a:ea typeface="Aptos"/>
                <a:cs typeface="Aptos"/>
              </a:rPr>
              <a:t>Wie alles begann</a:t>
            </a:r>
          </a:p>
        </p:txBody>
      </p:sp>
      <p:sp>
        <p:nvSpPr>
          <p:cNvPr id="3" name="04">
            <a:extLst>
              <a:ext uri="{FF2B5EF4-FFF2-40B4-BE49-F238E27FC236}">
                <a16:creationId xmlns:a16="http://schemas.microsoft.com/office/drawing/2014/main" id="{EB676311-5BF8-4860-A6AE-746452A80C60}"/>
              </a:ext>
            </a:extLst>
          </p:cNvPr>
          <p:cNvSpPr>
            <a:spLocks noGrp="1"/>
          </p:cNvSpPr>
          <p:nvPr/>
        </p:nvSpPr>
        <p:spPr>
          <a:xfrm>
            <a:off x="11277600" y="6448425"/>
            <a:ext cx="571500" cy="228600"/>
          </a:xfrm>
          <a:prstGeom prst="rect">
            <a:avLst/>
          </a:prstGeom>
          <a:noFill/>
          <a:ln w="0">
            <a:noFill/>
          </a:ln>
        </p:spPr>
        <p:txBody>
          <a:bodyPr wrap="none" lIns="0" tIns="0" rIns="0" bIns="0" anchor="t">
            <a:noAutofit/>
          </a:bodyPr>
          <a:lstStyle/>
          <a:p>
            <a:pPr>
              <a:defRPr sz="1275" b="0">
                <a:solidFill>
                  <a:srgbClr val="627268"/>
                </a:solidFill>
                <a:latin typeface="Aptos"/>
                <a:ea typeface="Aptos"/>
                <a:cs typeface="Aptos"/>
              </a:defRPr>
            </a:pPr>
            <a:r>
              <a:rPr sz="1275" b="0">
                <a:solidFill>
                  <a:srgbClr val="627268"/>
                </a:solidFill>
                <a:latin typeface="Aptos"/>
                <a:ea typeface="Aptos"/>
                <a:cs typeface="Aptos"/>
              </a:rPr>
              <a:t>04</a:t>
            </a:r>
          </a:p>
        </p:txBody>
      </p:sp>
      <p:pic>
        <p:nvPicPr>
          <p:cNvPr id="21" name="Grafik 20"/>
          <p:cNvPicPr>
            <a:picLocks noChangeAspect="1"/>
          </p:cNvPicPr>
          <p:nvPr/>
        </p:nvPicPr>
        <p:blipFill>
          <a:blip r:embed="rId3"/>
          <a:srcRect l="27784" r="27784"/>
          <a:stretch>
            <a:fillRect/>
          </a:stretch>
        </p:blipFill>
        <p:spPr>
          <a:xfrm>
            <a:off x="533400" y="1695450"/>
            <a:ext cx="3286125" cy="4162425"/>
          </a:xfrm>
          <a:prstGeom prst="rect">
            <a:avLst/>
          </a:prstGeom>
        </p:spPr>
      </p:pic>
      <p:sp>
        <p:nvSpPr>
          <p:cNvPr id="5" name="KI-Beispielbild zur Auswinterung">
            <a:extLst>
              <a:ext uri="{FF2B5EF4-FFF2-40B4-BE49-F238E27FC236}">
                <a16:creationId xmlns:a16="http://schemas.microsoft.com/office/drawing/2014/main" id="{EA2146E1-4512-449B-B470-3828081582F8}"/>
              </a:ext>
            </a:extLst>
          </p:cNvPr>
          <p:cNvSpPr>
            <a:spLocks noGrp="1"/>
          </p:cNvSpPr>
          <p:nvPr/>
        </p:nvSpPr>
        <p:spPr>
          <a:xfrm>
            <a:off x="533400" y="5962650"/>
            <a:ext cx="3619500" cy="219075"/>
          </a:xfrm>
          <a:prstGeom prst="rect">
            <a:avLst/>
          </a:prstGeom>
          <a:noFill/>
          <a:ln w="0">
            <a:noFill/>
          </a:ln>
        </p:spPr>
        <p:txBody>
          <a:bodyPr wrap="none" lIns="0" tIns="0" rIns="0" bIns="0" anchor="t">
            <a:noAutofit/>
          </a:bodyPr>
          <a:lstStyle/>
          <a:p>
            <a:pPr>
              <a:defRPr sz="1125" b="0">
                <a:solidFill>
                  <a:srgbClr val="627268"/>
                </a:solidFill>
                <a:latin typeface="Aptos"/>
                <a:ea typeface="Aptos"/>
                <a:cs typeface="Aptos"/>
              </a:defRPr>
            </a:pPr>
            <a:r>
              <a:rPr sz="1125" b="0" dirty="0">
                <a:solidFill>
                  <a:srgbClr val="627268"/>
                </a:solidFill>
                <a:latin typeface="Aptos"/>
                <a:ea typeface="Aptos"/>
                <a:cs typeface="Aptos"/>
              </a:rPr>
              <a:t>KI-</a:t>
            </a:r>
            <a:r>
              <a:rPr sz="1125" b="0" dirty="0" err="1">
                <a:solidFill>
                  <a:srgbClr val="627268"/>
                </a:solidFill>
                <a:latin typeface="Aptos"/>
                <a:ea typeface="Aptos"/>
                <a:cs typeface="Aptos"/>
              </a:rPr>
              <a:t>Beispielbild</a:t>
            </a:r>
            <a:r>
              <a:rPr sz="1125" b="0" dirty="0">
                <a:solidFill>
                  <a:srgbClr val="627268"/>
                </a:solidFill>
                <a:latin typeface="Aptos"/>
                <a:ea typeface="Aptos"/>
                <a:cs typeface="Aptos"/>
              </a:rPr>
              <a:t> </a:t>
            </a:r>
            <a:r>
              <a:rPr sz="1125" b="0" dirty="0" err="1">
                <a:solidFill>
                  <a:srgbClr val="627268"/>
                </a:solidFill>
                <a:latin typeface="Aptos"/>
                <a:ea typeface="Aptos"/>
                <a:cs typeface="Aptos"/>
              </a:rPr>
              <a:t>zur</a:t>
            </a:r>
            <a:r>
              <a:rPr sz="1125" b="0" dirty="0">
                <a:solidFill>
                  <a:srgbClr val="627268"/>
                </a:solidFill>
                <a:latin typeface="Aptos"/>
                <a:ea typeface="Aptos"/>
                <a:cs typeface="Aptos"/>
              </a:rPr>
              <a:t> </a:t>
            </a:r>
            <a:r>
              <a:rPr sz="1125" b="0" dirty="0" err="1">
                <a:solidFill>
                  <a:srgbClr val="627268"/>
                </a:solidFill>
                <a:latin typeface="Aptos"/>
                <a:ea typeface="Aptos"/>
                <a:cs typeface="Aptos"/>
              </a:rPr>
              <a:t>Auswinterung</a:t>
            </a:r>
            <a:endParaRPr sz="1125" b="0" dirty="0">
              <a:solidFill>
                <a:srgbClr val="627268"/>
              </a:solidFill>
              <a:latin typeface="Aptos"/>
              <a:ea typeface="Aptos"/>
              <a:cs typeface="Aptos"/>
            </a:endParaRPr>
          </a:p>
        </p:txBody>
      </p:sp>
      <p:sp>
        <p:nvSpPr>
          <p:cNvPr id="6" name="Historie0-Nr">
            <a:extLst>
              <a:ext uri="{FF2B5EF4-FFF2-40B4-BE49-F238E27FC236}">
                <a16:creationId xmlns:a16="http://schemas.microsoft.com/office/drawing/2014/main" id="{22F702D4-F8A9-496A-9C7F-B6965C7A0D64}"/>
              </a:ext>
            </a:extLst>
          </p:cNvPr>
          <p:cNvSpPr>
            <a:spLocks noGrp="1"/>
          </p:cNvSpPr>
          <p:nvPr/>
        </p:nvSpPr>
        <p:spPr>
          <a:xfrm>
            <a:off x="4219575" y="1847850"/>
            <a:ext cx="619125" cy="447675"/>
          </a:xfrm>
          <a:prstGeom prst="rect">
            <a:avLst/>
          </a:prstGeom>
          <a:noFill/>
          <a:ln w="0">
            <a:noFill/>
          </a:ln>
        </p:spPr>
        <p:txBody>
          <a:bodyPr wrap="none" lIns="0" tIns="0" rIns="0" bIns="0" anchor="t">
            <a:noAutofit/>
          </a:bodyPr>
          <a:lstStyle/>
          <a:p>
            <a:pPr>
              <a:defRPr sz="2400" b="1">
                <a:solidFill>
                  <a:srgbClr val="D8A52D"/>
                </a:solidFill>
                <a:latin typeface="Aptos"/>
                <a:ea typeface="Aptos"/>
                <a:cs typeface="Aptos"/>
              </a:defRPr>
            </a:pPr>
            <a:r>
              <a:rPr sz="2400" b="1" dirty="0">
                <a:solidFill>
                  <a:srgbClr val="D8A52D"/>
                </a:solidFill>
                <a:latin typeface="Aptos"/>
                <a:ea typeface="Aptos"/>
                <a:cs typeface="Aptos"/>
              </a:rPr>
              <a:t>01</a:t>
            </a:r>
          </a:p>
        </p:txBody>
      </p:sp>
      <p:sp>
        <p:nvSpPr>
          <p:cNvPr id="7" name="Historie0-Titel">
            <a:extLst>
              <a:ext uri="{FF2B5EF4-FFF2-40B4-BE49-F238E27FC236}">
                <a16:creationId xmlns:a16="http://schemas.microsoft.com/office/drawing/2014/main" id="{715940D9-8704-46C4-832D-C971D5C4CC8A}"/>
              </a:ext>
            </a:extLst>
          </p:cNvPr>
          <p:cNvSpPr>
            <a:spLocks noGrp="1"/>
          </p:cNvSpPr>
          <p:nvPr/>
        </p:nvSpPr>
        <p:spPr>
          <a:xfrm>
            <a:off x="4972050" y="1800225"/>
            <a:ext cx="6572250" cy="447675"/>
          </a:xfrm>
          <a:prstGeom prst="rect">
            <a:avLst/>
          </a:prstGeom>
          <a:noFill/>
          <a:ln w="0">
            <a:noFill/>
          </a:ln>
        </p:spPr>
        <p:txBody>
          <a:bodyPr wrap="none" lIns="0" tIns="0" rIns="0" bIns="0" anchor="t">
            <a:noAutofit/>
          </a:bodyPr>
          <a:lstStyle/>
          <a:p>
            <a:pPr>
              <a:defRPr sz="2475" b="1">
                <a:solidFill>
                  <a:srgbClr val="163D2E"/>
                </a:solidFill>
                <a:latin typeface="Aptos"/>
                <a:ea typeface="Aptos"/>
                <a:cs typeface="Aptos"/>
              </a:defRPr>
            </a:pPr>
            <a:r>
              <a:rPr sz="2475" b="1" dirty="0">
                <a:solidFill>
                  <a:srgbClr val="163D2E"/>
                </a:solidFill>
                <a:latin typeface="Aptos"/>
                <a:ea typeface="Aptos"/>
                <a:cs typeface="Aptos"/>
              </a:rPr>
              <a:t>2010/11: </a:t>
            </a:r>
            <a:r>
              <a:rPr sz="2475" b="1" dirty="0" err="1">
                <a:solidFill>
                  <a:srgbClr val="163D2E"/>
                </a:solidFill>
                <a:latin typeface="Aptos"/>
                <a:ea typeface="Aptos"/>
                <a:cs typeface="Aptos"/>
              </a:rPr>
              <a:t>Auswinterung</a:t>
            </a:r>
            <a:endParaRPr sz="2475" b="1" dirty="0">
              <a:solidFill>
                <a:srgbClr val="163D2E"/>
              </a:solidFill>
              <a:latin typeface="Aptos"/>
              <a:ea typeface="Aptos"/>
              <a:cs typeface="Aptos"/>
            </a:endParaRPr>
          </a:p>
        </p:txBody>
      </p:sp>
      <p:sp>
        <p:nvSpPr>
          <p:cNvPr id="8" name="Historie0-Detail">
            <a:extLst>
              <a:ext uri="{FF2B5EF4-FFF2-40B4-BE49-F238E27FC236}">
                <a16:creationId xmlns:a16="http://schemas.microsoft.com/office/drawing/2014/main" id="{DA55AFD1-87C0-472B-AF6B-4CA3F82F2A3B}"/>
              </a:ext>
            </a:extLst>
          </p:cNvPr>
          <p:cNvSpPr>
            <a:spLocks noGrp="1"/>
          </p:cNvSpPr>
          <p:nvPr/>
        </p:nvSpPr>
        <p:spPr>
          <a:xfrm>
            <a:off x="4972050" y="2266950"/>
            <a:ext cx="6667500" cy="428625"/>
          </a:xfrm>
          <a:prstGeom prst="rect">
            <a:avLst/>
          </a:prstGeom>
          <a:noFill/>
          <a:ln w="0">
            <a:noFill/>
          </a:ln>
        </p:spPr>
        <p:txBody>
          <a:bodyPr wrap="none" lIns="0" tIns="0" rIns="0" bIns="0" anchor="t">
            <a:noAutofit/>
          </a:bodyPr>
          <a:lstStyle/>
          <a:p>
            <a:pPr>
              <a:defRPr sz="1950" b="0">
                <a:solidFill>
                  <a:srgbClr val="627268"/>
                </a:solidFill>
                <a:latin typeface="Aptos"/>
                <a:ea typeface="Aptos"/>
                <a:cs typeface="Aptos"/>
              </a:defRPr>
            </a:pPr>
            <a:r>
              <a:rPr sz="1950" b="0" dirty="0" err="1">
                <a:solidFill>
                  <a:srgbClr val="627268"/>
                </a:solidFill>
                <a:latin typeface="Aptos"/>
                <a:ea typeface="Aptos"/>
                <a:cs typeface="Aptos"/>
              </a:rPr>
              <a:t>Sommerweizensaatgut</a:t>
            </a:r>
            <a:r>
              <a:rPr sz="1950" b="0" dirty="0">
                <a:solidFill>
                  <a:srgbClr val="627268"/>
                </a:solidFill>
                <a:latin typeface="Aptos"/>
                <a:ea typeface="Aptos"/>
                <a:cs typeface="Aptos"/>
              </a:rPr>
              <a:t> war </a:t>
            </a:r>
            <a:r>
              <a:rPr sz="1950" b="0" dirty="0" err="1">
                <a:solidFill>
                  <a:srgbClr val="627268"/>
                </a:solidFill>
                <a:latin typeface="Aptos"/>
                <a:ea typeface="Aptos"/>
                <a:cs typeface="Aptos"/>
              </a:rPr>
              <a:t>knapp</a:t>
            </a:r>
            <a:endParaRPr sz="1950" b="0" dirty="0">
              <a:solidFill>
                <a:srgbClr val="627268"/>
              </a:solidFill>
              <a:latin typeface="Aptos"/>
              <a:ea typeface="Aptos"/>
              <a:cs typeface="Aptos"/>
            </a:endParaRPr>
          </a:p>
        </p:txBody>
      </p:sp>
      <p:sp>
        <p:nvSpPr>
          <p:cNvPr id="9" name="Historie1-Nr">
            <a:extLst>
              <a:ext uri="{FF2B5EF4-FFF2-40B4-BE49-F238E27FC236}">
                <a16:creationId xmlns:a16="http://schemas.microsoft.com/office/drawing/2014/main" id="{428830B9-A9A1-4A69-8BCF-9AB3C9B23EC3}"/>
              </a:ext>
            </a:extLst>
          </p:cNvPr>
          <p:cNvSpPr>
            <a:spLocks noGrp="1"/>
          </p:cNvSpPr>
          <p:nvPr/>
        </p:nvSpPr>
        <p:spPr>
          <a:xfrm>
            <a:off x="4219575" y="2876550"/>
            <a:ext cx="619125" cy="447675"/>
          </a:xfrm>
          <a:prstGeom prst="rect">
            <a:avLst/>
          </a:prstGeom>
          <a:noFill/>
          <a:ln w="0">
            <a:noFill/>
          </a:ln>
        </p:spPr>
        <p:txBody>
          <a:bodyPr wrap="none" lIns="0" tIns="0" rIns="0" bIns="0" anchor="t">
            <a:noAutofit/>
          </a:bodyPr>
          <a:lstStyle/>
          <a:p>
            <a:pPr>
              <a:defRPr sz="2400" b="1">
                <a:solidFill>
                  <a:srgbClr val="D8A52D"/>
                </a:solidFill>
                <a:latin typeface="Aptos"/>
                <a:ea typeface="Aptos"/>
                <a:cs typeface="Aptos"/>
              </a:defRPr>
            </a:pPr>
            <a:r>
              <a:rPr sz="2400" b="1">
                <a:solidFill>
                  <a:srgbClr val="D8A52D"/>
                </a:solidFill>
                <a:latin typeface="Aptos"/>
                <a:ea typeface="Aptos"/>
                <a:cs typeface="Aptos"/>
              </a:rPr>
              <a:t>02</a:t>
            </a:r>
          </a:p>
        </p:txBody>
      </p:sp>
      <p:sp>
        <p:nvSpPr>
          <p:cNvPr id="10" name="Historie1-Titel">
            <a:extLst>
              <a:ext uri="{FF2B5EF4-FFF2-40B4-BE49-F238E27FC236}">
                <a16:creationId xmlns:a16="http://schemas.microsoft.com/office/drawing/2014/main" id="{6F588A6E-D2C6-4BC9-B59D-EEB1559A72C5}"/>
              </a:ext>
            </a:extLst>
          </p:cNvPr>
          <p:cNvSpPr>
            <a:spLocks noGrp="1"/>
          </p:cNvSpPr>
          <p:nvPr/>
        </p:nvSpPr>
        <p:spPr>
          <a:xfrm>
            <a:off x="4972050" y="2828925"/>
            <a:ext cx="6572250" cy="447675"/>
          </a:xfrm>
          <a:prstGeom prst="rect">
            <a:avLst/>
          </a:prstGeom>
          <a:noFill/>
          <a:ln w="0">
            <a:noFill/>
          </a:ln>
        </p:spPr>
        <p:txBody>
          <a:bodyPr wrap="none" lIns="0" tIns="0" rIns="0" bIns="0" anchor="t">
            <a:noAutofit/>
          </a:bodyPr>
          <a:lstStyle/>
          <a:p>
            <a:pPr>
              <a:defRPr sz="2475" b="1">
                <a:solidFill>
                  <a:srgbClr val="163D2E"/>
                </a:solidFill>
                <a:latin typeface="Aptos"/>
                <a:ea typeface="Aptos"/>
                <a:cs typeface="Aptos"/>
              </a:defRPr>
            </a:pPr>
            <a:r>
              <a:rPr sz="2475" b="1">
                <a:solidFill>
                  <a:srgbClr val="163D2E"/>
                </a:solidFill>
                <a:latin typeface="Aptos"/>
                <a:ea typeface="Aptos"/>
                <a:cs typeface="Aptos"/>
              </a:rPr>
              <a:t>Silomais</a:t>
            </a:r>
          </a:p>
        </p:txBody>
      </p:sp>
      <p:sp>
        <p:nvSpPr>
          <p:cNvPr id="11" name="Historie1-Detail">
            <a:extLst>
              <a:ext uri="{FF2B5EF4-FFF2-40B4-BE49-F238E27FC236}">
                <a16:creationId xmlns:a16="http://schemas.microsoft.com/office/drawing/2014/main" id="{4AAB6B47-237A-431D-8186-6765F229E8E8}"/>
              </a:ext>
            </a:extLst>
          </p:cNvPr>
          <p:cNvSpPr>
            <a:spLocks noGrp="1"/>
          </p:cNvSpPr>
          <p:nvPr/>
        </p:nvSpPr>
        <p:spPr>
          <a:xfrm>
            <a:off x="4972050" y="3295650"/>
            <a:ext cx="6667500" cy="428625"/>
          </a:xfrm>
          <a:prstGeom prst="rect">
            <a:avLst/>
          </a:prstGeom>
          <a:noFill/>
          <a:ln w="0">
            <a:noFill/>
          </a:ln>
        </p:spPr>
        <p:txBody>
          <a:bodyPr wrap="none" lIns="0" tIns="0" rIns="0" bIns="0" anchor="t">
            <a:noAutofit/>
          </a:bodyPr>
          <a:lstStyle/>
          <a:p>
            <a:pPr>
              <a:defRPr sz="1950" b="0">
                <a:solidFill>
                  <a:srgbClr val="627268"/>
                </a:solidFill>
                <a:latin typeface="Aptos"/>
                <a:ea typeface="Aptos"/>
                <a:cs typeface="Aptos"/>
              </a:defRPr>
            </a:pPr>
            <a:r>
              <a:rPr sz="1950" b="0">
                <a:solidFill>
                  <a:srgbClr val="627268"/>
                </a:solidFill>
                <a:latin typeface="Aptos"/>
                <a:ea typeface="Aptos"/>
                <a:cs typeface="Aptos"/>
              </a:rPr>
              <a:t>für eine Biogasanlage</a:t>
            </a:r>
          </a:p>
        </p:txBody>
      </p:sp>
      <p:sp>
        <p:nvSpPr>
          <p:cNvPr id="12" name="Historie2-Nr">
            <a:extLst>
              <a:ext uri="{FF2B5EF4-FFF2-40B4-BE49-F238E27FC236}">
                <a16:creationId xmlns:a16="http://schemas.microsoft.com/office/drawing/2014/main" id="{47E9990E-1B40-4848-8AB7-42E9D4A431BB}"/>
              </a:ext>
            </a:extLst>
          </p:cNvPr>
          <p:cNvSpPr>
            <a:spLocks noGrp="1"/>
          </p:cNvSpPr>
          <p:nvPr/>
        </p:nvSpPr>
        <p:spPr>
          <a:xfrm>
            <a:off x="4219575" y="3905250"/>
            <a:ext cx="619125" cy="447675"/>
          </a:xfrm>
          <a:prstGeom prst="rect">
            <a:avLst/>
          </a:prstGeom>
          <a:noFill/>
          <a:ln w="0">
            <a:noFill/>
          </a:ln>
        </p:spPr>
        <p:txBody>
          <a:bodyPr wrap="none" lIns="0" tIns="0" rIns="0" bIns="0" anchor="t">
            <a:noAutofit/>
          </a:bodyPr>
          <a:lstStyle/>
          <a:p>
            <a:pPr>
              <a:defRPr sz="2400" b="1">
                <a:solidFill>
                  <a:srgbClr val="D8A52D"/>
                </a:solidFill>
                <a:latin typeface="Aptos"/>
                <a:ea typeface="Aptos"/>
                <a:cs typeface="Aptos"/>
              </a:defRPr>
            </a:pPr>
            <a:r>
              <a:rPr sz="2400" b="1">
                <a:solidFill>
                  <a:srgbClr val="D8A52D"/>
                </a:solidFill>
                <a:latin typeface="Aptos"/>
                <a:ea typeface="Aptos"/>
                <a:cs typeface="Aptos"/>
              </a:rPr>
              <a:t>03</a:t>
            </a:r>
          </a:p>
        </p:txBody>
      </p:sp>
      <p:sp>
        <p:nvSpPr>
          <p:cNvPr id="13" name="Historie2-Titel">
            <a:extLst>
              <a:ext uri="{FF2B5EF4-FFF2-40B4-BE49-F238E27FC236}">
                <a16:creationId xmlns:a16="http://schemas.microsoft.com/office/drawing/2014/main" id="{40A356A7-4CC7-455A-8081-BEA93ED92ACF}"/>
              </a:ext>
            </a:extLst>
          </p:cNvPr>
          <p:cNvSpPr>
            <a:spLocks noGrp="1"/>
          </p:cNvSpPr>
          <p:nvPr/>
        </p:nvSpPr>
        <p:spPr>
          <a:xfrm>
            <a:off x="4972050" y="3857625"/>
            <a:ext cx="6572250" cy="447675"/>
          </a:xfrm>
          <a:prstGeom prst="rect">
            <a:avLst/>
          </a:prstGeom>
          <a:noFill/>
          <a:ln w="0">
            <a:noFill/>
          </a:ln>
        </p:spPr>
        <p:txBody>
          <a:bodyPr wrap="none" lIns="0" tIns="0" rIns="0" bIns="0" anchor="t">
            <a:noAutofit/>
          </a:bodyPr>
          <a:lstStyle/>
          <a:p>
            <a:pPr>
              <a:defRPr sz="2475" b="1">
                <a:solidFill>
                  <a:srgbClr val="163D2E"/>
                </a:solidFill>
                <a:latin typeface="Aptos"/>
                <a:ea typeface="Aptos"/>
                <a:cs typeface="Aptos"/>
              </a:defRPr>
            </a:pPr>
            <a:r>
              <a:rPr sz="2475" b="1">
                <a:solidFill>
                  <a:srgbClr val="163D2E"/>
                </a:solidFill>
                <a:latin typeface="Aptos"/>
                <a:ea typeface="Aptos"/>
                <a:cs typeface="Aptos"/>
              </a:rPr>
              <a:t>Körnermais</a:t>
            </a:r>
          </a:p>
        </p:txBody>
      </p:sp>
      <p:sp>
        <p:nvSpPr>
          <p:cNvPr id="14" name="Historie2-Detail">
            <a:extLst>
              <a:ext uri="{FF2B5EF4-FFF2-40B4-BE49-F238E27FC236}">
                <a16:creationId xmlns:a16="http://schemas.microsoft.com/office/drawing/2014/main" id="{44AEFF89-E7B7-48B9-B82C-AF634E53DE32}"/>
              </a:ext>
            </a:extLst>
          </p:cNvPr>
          <p:cNvSpPr>
            <a:spLocks noGrp="1"/>
          </p:cNvSpPr>
          <p:nvPr/>
        </p:nvSpPr>
        <p:spPr>
          <a:xfrm>
            <a:off x="4972050" y="4324350"/>
            <a:ext cx="6667500" cy="428625"/>
          </a:xfrm>
          <a:prstGeom prst="rect">
            <a:avLst/>
          </a:prstGeom>
          <a:noFill/>
          <a:ln w="0">
            <a:noFill/>
          </a:ln>
        </p:spPr>
        <p:txBody>
          <a:bodyPr wrap="none" lIns="0" tIns="0" rIns="0" bIns="0" anchor="t">
            <a:noAutofit/>
          </a:bodyPr>
          <a:lstStyle/>
          <a:p>
            <a:pPr>
              <a:defRPr sz="1950" b="0">
                <a:solidFill>
                  <a:srgbClr val="627268"/>
                </a:solidFill>
                <a:latin typeface="Aptos"/>
                <a:ea typeface="Aptos"/>
                <a:cs typeface="Aptos"/>
              </a:defRPr>
            </a:pPr>
            <a:r>
              <a:rPr sz="1950" b="0">
                <a:solidFill>
                  <a:srgbClr val="627268"/>
                </a:solidFill>
                <a:latin typeface="Aptos"/>
                <a:ea typeface="Aptos"/>
                <a:cs typeface="Aptos"/>
              </a:rPr>
              <a:t>erste Ernten nass an den Handel</a:t>
            </a:r>
          </a:p>
        </p:txBody>
      </p:sp>
      <p:sp>
        <p:nvSpPr>
          <p:cNvPr id="15" name="Historie3-Nr">
            <a:extLst>
              <a:ext uri="{FF2B5EF4-FFF2-40B4-BE49-F238E27FC236}">
                <a16:creationId xmlns:a16="http://schemas.microsoft.com/office/drawing/2014/main" id="{ED4775AE-2D97-42EF-AB53-767311D81086}"/>
              </a:ext>
            </a:extLst>
          </p:cNvPr>
          <p:cNvSpPr>
            <a:spLocks noGrp="1"/>
          </p:cNvSpPr>
          <p:nvPr/>
        </p:nvSpPr>
        <p:spPr>
          <a:xfrm>
            <a:off x="4219575" y="4933950"/>
            <a:ext cx="619125" cy="447675"/>
          </a:xfrm>
          <a:prstGeom prst="rect">
            <a:avLst/>
          </a:prstGeom>
          <a:noFill/>
          <a:ln w="0">
            <a:noFill/>
          </a:ln>
        </p:spPr>
        <p:txBody>
          <a:bodyPr wrap="none" lIns="0" tIns="0" rIns="0" bIns="0" anchor="t">
            <a:noAutofit/>
          </a:bodyPr>
          <a:lstStyle/>
          <a:p>
            <a:pPr>
              <a:defRPr sz="2400" b="1">
                <a:solidFill>
                  <a:srgbClr val="D8A52D"/>
                </a:solidFill>
                <a:latin typeface="Aptos"/>
                <a:ea typeface="Aptos"/>
                <a:cs typeface="Aptos"/>
              </a:defRPr>
            </a:pPr>
            <a:r>
              <a:rPr sz="2400" b="1">
                <a:solidFill>
                  <a:srgbClr val="D8A52D"/>
                </a:solidFill>
                <a:latin typeface="Aptos"/>
                <a:ea typeface="Aptos"/>
                <a:cs typeface="Aptos"/>
              </a:rPr>
              <a:t>04</a:t>
            </a:r>
          </a:p>
        </p:txBody>
      </p:sp>
      <p:sp>
        <p:nvSpPr>
          <p:cNvPr id="16" name="Historie3-Titel">
            <a:extLst>
              <a:ext uri="{FF2B5EF4-FFF2-40B4-BE49-F238E27FC236}">
                <a16:creationId xmlns:a16="http://schemas.microsoft.com/office/drawing/2014/main" id="{3BA4D78E-AD36-4EDE-9204-371C4B87BCAF}"/>
              </a:ext>
            </a:extLst>
          </p:cNvPr>
          <p:cNvSpPr>
            <a:spLocks noGrp="1"/>
          </p:cNvSpPr>
          <p:nvPr/>
        </p:nvSpPr>
        <p:spPr>
          <a:xfrm>
            <a:off x="4972050" y="4886325"/>
            <a:ext cx="6572250" cy="447675"/>
          </a:xfrm>
          <a:prstGeom prst="rect">
            <a:avLst/>
          </a:prstGeom>
          <a:noFill/>
          <a:ln w="0">
            <a:noFill/>
          </a:ln>
        </p:spPr>
        <p:txBody>
          <a:bodyPr wrap="none" lIns="0" tIns="0" rIns="0" bIns="0" anchor="t">
            <a:noAutofit/>
          </a:bodyPr>
          <a:lstStyle/>
          <a:p>
            <a:pPr>
              <a:defRPr sz="2475" b="1">
                <a:solidFill>
                  <a:srgbClr val="163D2E"/>
                </a:solidFill>
                <a:latin typeface="Aptos"/>
                <a:ea typeface="Aptos"/>
                <a:cs typeface="Aptos"/>
              </a:defRPr>
            </a:pPr>
            <a:r>
              <a:rPr sz="2475" b="1">
                <a:solidFill>
                  <a:srgbClr val="163D2E"/>
                </a:solidFill>
                <a:latin typeface="Aptos"/>
                <a:ea typeface="Aptos"/>
                <a:cs typeface="Aptos"/>
              </a:rPr>
              <a:t>Eigene Trocknung</a:t>
            </a:r>
          </a:p>
        </p:txBody>
      </p:sp>
      <p:sp>
        <p:nvSpPr>
          <p:cNvPr id="17" name="Historie3-Detail">
            <a:extLst>
              <a:ext uri="{FF2B5EF4-FFF2-40B4-BE49-F238E27FC236}">
                <a16:creationId xmlns:a16="http://schemas.microsoft.com/office/drawing/2014/main" id="{6CB2D7EC-BCF1-44E0-9CD2-BAA67C14876C}"/>
              </a:ext>
            </a:extLst>
          </p:cNvPr>
          <p:cNvSpPr>
            <a:spLocks noGrp="1"/>
          </p:cNvSpPr>
          <p:nvPr/>
        </p:nvSpPr>
        <p:spPr>
          <a:xfrm>
            <a:off x="4972050" y="5353050"/>
            <a:ext cx="6667500" cy="428625"/>
          </a:xfrm>
          <a:prstGeom prst="rect">
            <a:avLst/>
          </a:prstGeom>
          <a:noFill/>
          <a:ln w="0">
            <a:noFill/>
          </a:ln>
        </p:spPr>
        <p:txBody>
          <a:bodyPr wrap="none" lIns="0" tIns="0" rIns="0" bIns="0" anchor="t">
            <a:noAutofit/>
          </a:bodyPr>
          <a:lstStyle/>
          <a:p>
            <a:pPr>
              <a:defRPr sz="1950" b="0">
                <a:solidFill>
                  <a:srgbClr val="627268"/>
                </a:solidFill>
                <a:latin typeface="Aptos"/>
                <a:ea typeface="Aptos"/>
                <a:cs typeface="Aptos"/>
              </a:defRPr>
            </a:pPr>
            <a:r>
              <a:rPr sz="1950" b="0">
                <a:solidFill>
                  <a:srgbClr val="627268"/>
                </a:solidFill>
                <a:latin typeface="Aptos"/>
                <a:ea typeface="Aptos"/>
                <a:cs typeface="Aptos"/>
              </a:rPr>
              <a:t>vorsichtig getestet: „Wir probieren es aus.“</a:t>
            </a:r>
          </a:p>
        </p:txBody>
      </p:sp>
    </p:spTree>
    <p:extLst>
      <p:ext uri="{BB962C8B-B14F-4D97-AF65-F5344CB8AC3E}">
        <p14:creationId xmlns:p14="http://schemas.microsoft.com/office/powerpoint/2010/main" val="17157018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250"/>
                                        <p:tgtEl>
                                          <p:spTgt spid="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250"/>
                                        <p:tgtEl>
                                          <p:spTgt spid="1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250"/>
                                        <p:tgtEl>
                                          <p:spTgt spid="1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250"/>
                                        <p:tgtEl>
                                          <p:spTgt spid="1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250"/>
                                        <p:tgtEl>
                                          <p:spTgt spid="13"/>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250"/>
                                        <p:tgtEl>
                                          <p:spTgt spid="14"/>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250"/>
                                        <p:tgtEl>
                                          <p:spTgt spid="15"/>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250"/>
                                        <p:tgtEl>
                                          <p:spTgt spid="1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2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P spid="12" grpId="0"/>
      <p:bldP spid="13" grpId="0"/>
      <p:bldP spid="14" grpId="0"/>
      <p:bldP spid="15" grpId="0"/>
      <p:bldP spid="16"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4F2E9"/>
        </a:solidFill>
        <a:effectLst/>
      </p:bgPr>
    </p:bg>
    <p:spTree>
      <p:nvGrpSpPr>
        <p:cNvPr id="1" name=""/>
        <p:cNvGrpSpPr/>
        <p:nvPr/>
      </p:nvGrpSpPr>
      <p:grpSpPr>
        <a:xfrm>
          <a:off x="0" y="0"/>
          <a:ext cx="0" cy="0"/>
          <a:chOff x="0" y="0"/>
          <a:chExt cx="0" cy="0"/>
        </a:xfrm>
      </p:grpSpPr>
      <p:sp>
        <p:nvSpPr>
          <p:cNvPr id="26" name="ANBAU">
            <a:extLst>
              <a:ext uri="{FF2B5EF4-FFF2-40B4-BE49-F238E27FC236}">
                <a16:creationId xmlns:a16="http://schemas.microsoft.com/office/drawing/2014/main" id="{9D6EEFCD-F440-4F74-909E-ECA675224E4B}"/>
              </a:ext>
            </a:extLst>
          </p:cNvPr>
          <p:cNvSpPr>
            <a:spLocks noGrp="1"/>
          </p:cNvSpPr>
          <p:nvPr/>
        </p:nvSpPr>
        <p:spPr>
          <a:xfrm>
            <a:off x="533400" y="285750"/>
            <a:ext cx="10763250" cy="247650"/>
          </a:xfrm>
          <a:prstGeom prst="rect">
            <a:avLst/>
          </a:prstGeom>
          <a:noFill/>
          <a:ln w="0">
            <a:noFill/>
          </a:ln>
        </p:spPr>
        <p:txBody>
          <a:bodyPr wrap="none" lIns="0" tIns="0" rIns="0" bIns="0" anchor="t">
            <a:noAutofit/>
          </a:bodyPr>
          <a:lstStyle/>
          <a:p>
            <a:pPr>
              <a:defRPr sz="1350" b="1">
                <a:solidFill>
                  <a:srgbClr val="648368"/>
                </a:solidFill>
                <a:latin typeface="Aptos"/>
                <a:ea typeface="Aptos"/>
                <a:cs typeface="Aptos"/>
              </a:defRPr>
            </a:pPr>
            <a:r>
              <a:rPr sz="1350" b="1">
                <a:solidFill>
                  <a:srgbClr val="648368"/>
                </a:solidFill>
                <a:latin typeface="Aptos"/>
                <a:ea typeface="Aptos"/>
                <a:cs typeface="Aptos"/>
              </a:rPr>
              <a:t>ANBAU</a:t>
            </a:r>
          </a:p>
        </p:txBody>
      </p:sp>
      <p:sp>
        <p:nvSpPr>
          <p:cNvPr id="2" name="Stellung in der Fruchtfolge">
            <a:extLst>
              <a:ext uri="{FF2B5EF4-FFF2-40B4-BE49-F238E27FC236}">
                <a16:creationId xmlns:a16="http://schemas.microsoft.com/office/drawing/2014/main" id="{6090A572-F3E6-4741-AB6A-5446259EF30A}"/>
              </a:ext>
            </a:extLst>
          </p:cNvPr>
          <p:cNvSpPr>
            <a:spLocks noGrp="1"/>
          </p:cNvSpPr>
          <p:nvPr/>
        </p:nvSpPr>
        <p:spPr>
          <a:xfrm>
            <a:off x="597010" y="757237"/>
            <a:ext cx="11125200" cy="638175"/>
          </a:xfrm>
          <a:prstGeom prst="rect">
            <a:avLst/>
          </a:prstGeom>
          <a:noFill/>
          <a:ln w="0">
            <a:noFill/>
          </a:ln>
        </p:spPr>
        <p:txBody>
          <a:bodyPr wrap="none" lIns="0" tIns="0" rIns="0" bIns="0" anchor="t">
            <a:noAutofit/>
          </a:bodyPr>
          <a:lstStyle/>
          <a:p>
            <a:pPr>
              <a:defRPr sz="3375" b="1">
                <a:solidFill>
                  <a:srgbClr val="17362B"/>
                </a:solidFill>
                <a:latin typeface="Aptos"/>
                <a:ea typeface="Aptos"/>
                <a:cs typeface="Aptos"/>
              </a:defRPr>
            </a:pPr>
            <a:r>
              <a:rPr sz="3375" b="1">
                <a:solidFill>
                  <a:srgbClr val="17362B"/>
                </a:solidFill>
                <a:latin typeface="Aptos"/>
                <a:ea typeface="Aptos"/>
                <a:cs typeface="Aptos"/>
              </a:rPr>
              <a:t>Stellung in der Fruchtfolge</a:t>
            </a:r>
          </a:p>
        </p:txBody>
      </p:sp>
      <p:sp>
        <p:nvSpPr>
          <p:cNvPr id="3" name="05">
            <a:extLst>
              <a:ext uri="{FF2B5EF4-FFF2-40B4-BE49-F238E27FC236}">
                <a16:creationId xmlns:a16="http://schemas.microsoft.com/office/drawing/2014/main" id="{8529AE18-3253-46A0-A2D3-F5B17443F8FE}"/>
              </a:ext>
            </a:extLst>
          </p:cNvPr>
          <p:cNvSpPr>
            <a:spLocks noGrp="1"/>
          </p:cNvSpPr>
          <p:nvPr/>
        </p:nvSpPr>
        <p:spPr>
          <a:xfrm>
            <a:off x="11277600" y="6448425"/>
            <a:ext cx="571500" cy="228600"/>
          </a:xfrm>
          <a:prstGeom prst="rect">
            <a:avLst/>
          </a:prstGeom>
          <a:noFill/>
          <a:ln w="0">
            <a:noFill/>
          </a:ln>
        </p:spPr>
        <p:txBody>
          <a:bodyPr wrap="none" lIns="0" tIns="0" rIns="0" bIns="0" anchor="t">
            <a:noAutofit/>
          </a:bodyPr>
          <a:lstStyle/>
          <a:p>
            <a:pPr>
              <a:defRPr sz="1275" b="0">
                <a:solidFill>
                  <a:srgbClr val="627268"/>
                </a:solidFill>
                <a:latin typeface="Aptos"/>
                <a:ea typeface="Aptos"/>
                <a:cs typeface="Aptos"/>
              </a:defRPr>
            </a:pPr>
            <a:r>
              <a:rPr sz="1275" b="0">
                <a:solidFill>
                  <a:srgbClr val="627268"/>
                </a:solidFill>
                <a:latin typeface="Aptos"/>
                <a:ea typeface="Aptos"/>
                <a:cs typeface="Aptos"/>
              </a:rPr>
              <a:t>05</a:t>
            </a:r>
          </a:p>
        </p:txBody>
      </p:sp>
      <p:sp>
        <p:nvSpPr>
          <p:cNvPr id="4" name="Vorfrucht und Vorbereitung">
            <a:extLst>
              <a:ext uri="{FF2B5EF4-FFF2-40B4-BE49-F238E27FC236}">
                <a16:creationId xmlns:a16="http://schemas.microsoft.com/office/drawing/2014/main" id="{D2C7E0D5-1977-4081-87BD-3FF4F8E19BC9}"/>
              </a:ext>
            </a:extLst>
          </p:cNvPr>
          <p:cNvSpPr>
            <a:spLocks noGrp="1"/>
          </p:cNvSpPr>
          <p:nvPr/>
        </p:nvSpPr>
        <p:spPr>
          <a:xfrm>
            <a:off x="533400" y="1676400"/>
            <a:ext cx="6953250" cy="400050"/>
          </a:xfrm>
          <a:prstGeom prst="rect">
            <a:avLst/>
          </a:prstGeom>
          <a:noFill/>
          <a:ln w="0">
            <a:noFill/>
          </a:ln>
        </p:spPr>
        <p:txBody>
          <a:bodyPr wrap="none" lIns="0" tIns="0" rIns="0" bIns="0" anchor="t">
            <a:noAutofit/>
          </a:bodyPr>
          <a:lstStyle/>
          <a:p>
            <a:pPr>
              <a:defRPr sz="2100" b="1">
                <a:solidFill>
                  <a:srgbClr val="648368"/>
                </a:solidFill>
                <a:latin typeface="Aptos"/>
                <a:ea typeface="Aptos"/>
                <a:cs typeface="Aptos"/>
              </a:defRPr>
            </a:pPr>
            <a:r>
              <a:rPr sz="2100" b="1" dirty="0" err="1">
                <a:solidFill>
                  <a:srgbClr val="648368"/>
                </a:solidFill>
                <a:latin typeface="Aptos"/>
                <a:ea typeface="Aptos"/>
                <a:cs typeface="Aptos"/>
              </a:rPr>
              <a:t>Vorfrucht</a:t>
            </a:r>
            <a:r>
              <a:rPr sz="2100" b="1" dirty="0">
                <a:solidFill>
                  <a:srgbClr val="648368"/>
                </a:solidFill>
                <a:latin typeface="Aptos"/>
                <a:ea typeface="Aptos"/>
                <a:cs typeface="Aptos"/>
              </a:rPr>
              <a:t> und </a:t>
            </a:r>
            <a:r>
              <a:rPr sz="2100" b="1" dirty="0" err="1">
                <a:solidFill>
                  <a:srgbClr val="648368"/>
                </a:solidFill>
                <a:latin typeface="Aptos"/>
                <a:ea typeface="Aptos"/>
                <a:cs typeface="Aptos"/>
              </a:rPr>
              <a:t>Vorbereitung</a:t>
            </a:r>
            <a:endParaRPr sz="2100" b="1" dirty="0">
              <a:solidFill>
                <a:srgbClr val="648368"/>
              </a:solidFill>
              <a:latin typeface="Aptos"/>
              <a:ea typeface="Aptos"/>
              <a:cs typeface="Aptos"/>
            </a:endParaRPr>
          </a:p>
        </p:txBody>
      </p:sp>
      <p:sp>
        <p:nvSpPr>
          <p:cNvPr id="5" name="Vorfrucht0-Feld">
            <a:extLst>
              <a:ext uri="{FF2B5EF4-FFF2-40B4-BE49-F238E27FC236}">
                <a16:creationId xmlns:a16="http://schemas.microsoft.com/office/drawing/2014/main" id="{9634A259-5880-49DA-8467-B34666A68740}"/>
              </a:ext>
            </a:extLst>
          </p:cNvPr>
          <p:cNvSpPr>
            <a:spLocks noGrp="1"/>
          </p:cNvSpPr>
          <p:nvPr/>
        </p:nvSpPr>
        <p:spPr>
          <a:xfrm>
            <a:off x="533400" y="2219325"/>
            <a:ext cx="6334125" cy="904875"/>
          </a:xfrm>
          <a:prstGeom prst="roundRect">
            <a:avLst>
              <a:gd name="adj" fmla="val 8421"/>
            </a:avLst>
          </a:prstGeom>
          <a:solidFill>
            <a:srgbClr val="FFFFFF"/>
          </a:solidFill>
          <a:ln w="0">
            <a:noFill/>
          </a:ln>
        </p:spPr>
        <p:txBody>
          <a:bodyPr/>
          <a:lstStyle/>
          <a:p>
            <a:endParaRPr lang="de-DE"/>
          </a:p>
        </p:txBody>
      </p:sp>
      <p:sp>
        <p:nvSpPr>
          <p:cNvPr id="6" name="Vorfrucht0-Kultur">
            <a:extLst>
              <a:ext uri="{FF2B5EF4-FFF2-40B4-BE49-F238E27FC236}">
                <a16:creationId xmlns:a16="http://schemas.microsoft.com/office/drawing/2014/main" id="{020EEAEF-5FA0-4E1C-9BF9-F6DDE795E9E1}"/>
              </a:ext>
            </a:extLst>
          </p:cNvPr>
          <p:cNvSpPr>
            <a:spLocks noGrp="1"/>
          </p:cNvSpPr>
          <p:nvPr/>
        </p:nvSpPr>
        <p:spPr>
          <a:xfrm>
            <a:off x="723900" y="2295525"/>
            <a:ext cx="5905500" cy="438150"/>
          </a:xfrm>
          <a:prstGeom prst="rect">
            <a:avLst/>
          </a:prstGeom>
          <a:noFill/>
          <a:ln w="0">
            <a:noFill/>
          </a:ln>
        </p:spPr>
        <p:txBody>
          <a:bodyPr wrap="none" lIns="0" tIns="0" rIns="0" bIns="0" anchor="t">
            <a:noAutofit/>
          </a:bodyPr>
          <a:lstStyle/>
          <a:p>
            <a:pPr>
              <a:defRPr sz="2400" b="1">
                <a:solidFill>
                  <a:srgbClr val="163D2E"/>
                </a:solidFill>
                <a:latin typeface="Aptos"/>
                <a:ea typeface="Aptos"/>
                <a:cs typeface="Aptos"/>
              </a:defRPr>
            </a:pPr>
            <a:r>
              <a:rPr sz="2400" b="1">
                <a:solidFill>
                  <a:srgbClr val="163D2E"/>
                </a:solidFill>
                <a:latin typeface="Aptos"/>
                <a:ea typeface="Aptos"/>
                <a:cs typeface="Aptos"/>
              </a:rPr>
              <a:t>Weizen + Zwischenfrucht</a:t>
            </a:r>
          </a:p>
        </p:txBody>
      </p:sp>
      <p:sp>
        <p:nvSpPr>
          <p:cNvPr id="7" name="Vorfrucht0-Arbeit">
            <a:extLst>
              <a:ext uri="{FF2B5EF4-FFF2-40B4-BE49-F238E27FC236}">
                <a16:creationId xmlns:a16="http://schemas.microsoft.com/office/drawing/2014/main" id="{455B4D21-C992-4774-899C-E88CAB4806E7}"/>
              </a:ext>
            </a:extLst>
          </p:cNvPr>
          <p:cNvSpPr>
            <a:spLocks noGrp="1"/>
          </p:cNvSpPr>
          <p:nvPr/>
        </p:nvSpPr>
        <p:spPr>
          <a:xfrm>
            <a:off x="723900" y="2724150"/>
            <a:ext cx="5905500" cy="333375"/>
          </a:xfrm>
          <a:prstGeom prst="rect">
            <a:avLst/>
          </a:prstGeom>
          <a:noFill/>
          <a:ln w="0">
            <a:noFill/>
          </a:ln>
        </p:spPr>
        <p:txBody>
          <a:bodyPr wrap="none" lIns="0" tIns="0" rIns="0" bIns="0" anchor="t">
            <a:noAutofit/>
          </a:bodyPr>
          <a:lstStyle/>
          <a:p>
            <a:pPr>
              <a:defRPr sz="1800" b="0">
                <a:solidFill>
                  <a:srgbClr val="627268"/>
                </a:solidFill>
                <a:latin typeface="Aptos"/>
                <a:ea typeface="Aptos"/>
                <a:cs typeface="Aptos"/>
              </a:defRPr>
            </a:pPr>
            <a:endParaRPr sz="1800" b="0" dirty="0">
              <a:solidFill>
                <a:srgbClr val="627268"/>
              </a:solidFill>
              <a:latin typeface="Aptos"/>
              <a:ea typeface="Aptos"/>
              <a:cs typeface="Aptos"/>
            </a:endParaRPr>
          </a:p>
        </p:txBody>
      </p:sp>
      <p:sp>
        <p:nvSpPr>
          <p:cNvPr id="8" name="Vorfrucht1-Feld">
            <a:extLst>
              <a:ext uri="{FF2B5EF4-FFF2-40B4-BE49-F238E27FC236}">
                <a16:creationId xmlns:a16="http://schemas.microsoft.com/office/drawing/2014/main" id="{E54E73C6-3B10-422C-A88A-9632402E6A50}"/>
              </a:ext>
            </a:extLst>
          </p:cNvPr>
          <p:cNvSpPr>
            <a:spLocks noGrp="1"/>
          </p:cNvSpPr>
          <p:nvPr/>
        </p:nvSpPr>
        <p:spPr>
          <a:xfrm>
            <a:off x="533400" y="3228975"/>
            <a:ext cx="6334125" cy="904875"/>
          </a:xfrm>
          <a:prstGeom prst="roundRect">
            <a:avLst>
              <a:gd name="adj" fmla="val 8421"/>
            </a:avLst>
          </a:prstGeom>
          <a:solidFill>
            <a:srgbClr val="FFFFFF"/>
          </a:solidFill>
          <a:ln w="0">
            <a:noFill/>
          </a:ln>
        </p:spPr>
        <p:txBody>
          <a:bodyPr/>
          <a:lstStyle/>
          <a:p>
            <a:endParaRPr lang="de-DE"/>
          </a:p>
        </p:txBody>
      </p:sp>
      <p:sp>
        <p:nvSpPr>
          <p:cNvPr id="9" name="Vorfrucht1-Kultur">
            <a:extLst>
              <a:ext uri="{FF2B5EF4-FFF2-40B4-BE49-F238E27FC236}">
                <a16:creationId xmlns:a16="http://schemas.microsoft.com/office/drawing/2014/main" id="{9956E004-D963-4E2A-9E06-D1FD25E90C4D}"/>
              </a:ext>
            </a:extLst>
          </p:cNvPr>
          <p:cNvSpPr>
            <a:spLocks noGrp="1"/>
          </p:cNvSpPr>
          <p:nvPr/>
        </p:nvSpPr>
        <p:spPr>
          <a:xfrm>
            <a:off x="723900" y="3305175"/>
            <a:ext cx="5905500" cy="438150"/>
          </a:xfrm>
          <a:prstGeom prst="rect">
            <a:avLst/>
          </a:prstGeom>
          <a:noFill/>
          <a:ln w="0">
            <a:noFill/>
          </a:ln>
        </p:spPr>
        <p:txBody>
          <a:bodyPr wrap="none" lIns="0" tIns="0" rIns="0" bIns="0" anchor="t">
            <a:noAutofit/>
          </a:bodyPr>
          <a:lstStyle/>
          <a:p>
            <a:pPr>
              <a:defRPr sz="2400" b="1">
                <a:solidFill>
                  <a:srgbClr val="163D2E"/>
                </a:solidFill>
                <a:latin typeface="Aptos"/>
                <a:ea typeface="Aptos"/>
                <a:cs typeface="Aptos"/>
              </a:defRPr>
            </a:pPr>
            <a:r>
              <a:rPr sz="2400" b="1">
                <a:solidFill>
                  <a:srgbClr val="163D2E"/>
                </a:solidFill>
                <a:latin typeface="Aptos"/>
                <a:ea typeface="Aptos"/>
                <a:cs typeface="Aptos"/>
              </a:rPr>
              <a:t>Zuckerrüben</a:t>
            </a:r>
          </a:p>
        </p:txBody>
      </p:sp>
      <p:sp>
        <p:nvSpPr>
          <p:cNvPr id="10" name="Vorfrucht1-Arbeit">
            <a:extLst>
              <a:ext uri="{FF2B5EF4-FFF2-40B4-BE49-F238E27FC236}">
                <a16:creationId xmlns:a16="http://schemas.microsoft.com/office/drawing/2014/main" id="{92440305-E06F-4550-AB20-C62B9AFDD9C6}"/>
              </a:ext>
            </a:extLst>
          </p:cNvPr>
          <p:cNvSpPr>
            <a:spLocks noGrp="1"/>
          </p:cNvSpPr>
          <p:nvPr/>
        </p:nvSpPr>
        <p:spPr>
          <a:xfrm>
            <a:off x="723900" y="3733800"/>
            <a:ext cx="5905500" cy="333375"/>
          </a:xfrm>
          <a:prstGeom prst="rect">
            <a:avLst/>
          </a:prstGeom>
          <a:noFill/>
          <a:ln w="0">
            <a:noFill/>
          </a:ln>
        </p:spPr>
        <p:txBody>
          <a:bodyPr wrap="none" lIns="0" tIns="0" rIns="0" bIns="0" anchor="t">
            <a:noAutofit/>
          </a:bodyPr>
          <a:lstStyle/>
          <a:p>
            <a:pPr>
              <a:defRPr sz="1800" b="0">
                <a:solidFill>
                  <a:srgbClr val="627268"/>
                </a:solidFill>
                <a:latin typeface="Aptos"/>
                <a:ea typeface="Aptos"/>
                <a:cs typeface="Aptos"/>
              </a:defRPr>
            </a:pPr>
            <a:endParaRPr sz="1800" b="0" dirty="0">
              <a:solidFill>
                <a:srgbClr val="627268"/>
              </a:solidFill>
              <a:latin typeface="Aptos"/>
              <a:ea typeface="Aptos"/>
              <a:cs typeface="Aptos"/>
            </a:endParaRPr>
          </a:p>
        </p:txBody>
      </p:sp>
      <p:sp>
        <p:nvSpPr>
          <p:cNvPr id="11" name="Vorfrucht2-Feld">
            <a:extLst>
              <a:ext uri="{FF2B5EF4-FFF2-40B4-BE49-F238E27FC236}">
                <a16:creationId xmlns:a16="http://schemas.microsoft.com/office/drawing/2014/main" id="{50A8FB2F-9095-4DF8-B885-82216A7C5F56}"/>
              </a:ext>
            </a:extLst>
          </p:cNvPr>
          <p:cNvSpPr>
            <a:spLocks noGrp="1"/>
          </p:cNvSpPr>
          <p:nvPr/>
        </p:nvSpPr>
        <p:spPr>
          <a:xfrm>
            <a:off x="533400" y="4238625"/>
            <a:ext cx="6334125" cy="904875"/>
          </a:xfrm>
          <a:prstGeom prst="roundRect">
            <a:avLst>
              <a:gd name="adj" fmla="val 8421"/>
            </a:avLst>
          </a:prstGeom>
          <a:solidFill>
            <a:srgbClr val="FFFFFF"/>
          </a:solidFill>
          <a:ln w="0">
            <a:noFill/>
          </a:ln>
        </p:spPr>
        <p:txBody>
          <a:bodyPr/>
          <a:lstStyle/>
          <a:p>
            <a:endParaRPr lang="de-DE"/>
          </a:p>
        </p:txBody>
      </p:sp>
      <p:sp>
        <p:nvSpPr>
          <p:cNvPr id="12" name="Vorfrucht2-Kultur">
            <a:extLst>
              <a:ext uri="{FF2B5EF4-FFF2-40B4-BE49-F238E27FC236}">
                <a16:creationId xmlns:a16="http://schemas.microsoft.com/office/drawing/2014/main" id="{48FFD5ED-4E2E-46BF-A3ED-0C6EC7CCB217}"/>
              </a:ext>
            </a:extLst>
          </p:cNvPr>
          <p:cNvSpPr>
            <a:spLocks noGrp="1"/>
          </p:cNvSpPr>
          <p:nvPr/>
        </p:nvSpPr>
        <p:spPr>
          <a:xfrm>
            <a:off x="723900" y="4314825"/>
            <a:ext cx="5905500" cy="438150"/>
          </a:xfrm>
          <a:prstGeom prst="rect">
            <a:avLst/>
          </a:prstGeom>
          <a:noFill/>
          <a:ln w="0">
            <a:noFill/>
          </a:ln>
        </p:spPr>
        <p:txBody>
          <a:bodyPr wrap="none" lIns="0" tIns="0" rIns="0" bIns="0" anchor="t">
            <a:noAutofit/>
          </a:bodyPr>
          <a:lstStyle/>
          <a:p>
            <a:pPr>
              <a:defRPr sz="2400" b="1">
                <a:solidFill>
                  <a:srgbClr val="163D2E"/>
                </a:solidFill>
                <a:latin typeface="Aptos"/>
                <a:ea typeface="Aptos"/>
                <a:cs typeface="Aptos"/>
              </a:defRPr>
            </a:pPr>
            <a:r>
              <a:rPr sz="2400" b="1">
                <a:solidFill>
                  <a:srgbClr val="163D2E"/>
                </a:solidFill>
                <a:latin typeface="Aptos"/>
                <a:ea typeface="Aptos"/>
                <a:cs typeface="Aptos"/>
              </a:rPr>
              <a:t>Körnermais</a:t>
            </a:r>
          </a:p>
        </p:txBody>
      </p:sp>
      <p:sp>
        <p:nvSpPr>
          <p:cNvPr id="13" name="Vorfrucht2-Arbeit">
            <a:extLst>
              <a:ext uri="{FF2B5EF4-FFF2-40B4-BE49-F238E27FC236}">
                <a16:creationId xmlns:a16="http://schemas.microsoft.com/office/drawing/2014/main" id="{D1C7D874-0333-4188-8F2E-887ED49EA5D8}"/>
              </a:ext>
            </a:extLst>
          </p:cNvPr>
          <p:cNvSpPr>
            <a:spLocks noGrp="1"/>
          </p:cNvSpPr>
          <p:nvPr/>
        </p:nvSpPr>
        <p:spPr>
          <a:xfrm>
            <a:off x="723900" y="4743450"/>
            <a:ext cx="5905500" cy="333375"/>
          </a:xfrm>
          <a:prstGeom prst="rect">
            <a:avLst/>
          </a:prstGeom>
          <a:noFill/>
          <a:ln w="0">
            <a:noFill/>
          </a:ln>
        </p:spPr>
        <p:txBody>
          <a:bodyPr wrap="none" lIns="0" tIns="0" rIns="0" bIns="0" anchor="t">
            <a:noAutofit/>
          </a:bodyPr>
          <a:lstStyle/>
          <a:p>
            <a:pPr>
              <a:defRPr sz="1800" b="0">
                <a:solidFill>
                  <a:srgbClr val="627268"/>
                </a:solidFill>
                <a:latin typeface="Aptos"/>
                <a:ea typeface="Aptos"/>
                <a:cs typeface="Aptos"/>
              </a:defRPr>
            </a:pPr>
            <a:endParaRPr sz="1800" b="0" dirty="0">
              <a:solidFill>
                <a:srgbClr val="627268"/>
              </a:solidFill>
              <a:latin typeface="Aptos"/>
              <a:ea typeface="Aptos"/>
              <a:cs typeface="Aptos"/>
            </a:endParaRPr>
          </a:p>
        </p:txBody>
      </p:sp>
      <p:pic>
        <p:nvPicPr>
          <p:cNvPr id="39" name="Grafik 38"/>
          <p:cNvPicPr>
            <a:picLocks noChangeAspect="1"/>
          </p:cNvPicPr>
          <p:nvPr/>
        </p:nvPicPr>
        <p:blipFill>
          <a:blip r:embed="rId3">
            <a:extLst>
              <a:ext uri="{28A0092B-C50C-407E-A947-70E740481C1C}">
                <a14:useLocalDpi xmlns:a14="http://schemas.microsoft.com/office/drawing/2010/main" val="0"/>
              </a:ext>
            </a:extLst>
          </a:blip>
          <a:srcRect t="7394" b="7394"/>
          <a:stretch/>
        </p:blipFill>
        <p:spPr>
          <a:xfrm>
            <a:off x="7181850" y="1676400"/>
            <a:ext cx="4476750" cy="2543175"/>
          </a:xfrm>
          <a:prstGeom prst="rect">
            <a:avLst/>
          </a:prstGeom>
        </p:spPr>
      </p:pic>
      <p:sp>
        <p:nvSpPr>
          <p:cNvPr id="15" name="KI-Beispielbild">
            <a:extLst>
              <a:ext uri="{FF2B5EF4-FFF2-40B4-BE49-F238E27FC236}">
                <a16:creationId xmlns:a16="http://schemas.microsoft.com/office/drawing/2014/main" id="{522EC647-F770-4250-8FC9-F61A907A97C4}"/>
              </a:ext>
            </a:extLst>
          </p:cNvPr>
          <p:cNvSpPr>
            <a:spLocks noGrp="1"/>
          </p:cNvSpPr>
          <p:nvPr/>
        </p:nvSpPr>
        <p:spPr>
          <a:xfrm>
            <a:off x="7181850" y="4276725"/>
            <a:ext cx="2857500" cy="219075"/>
          </a:xfrm>
          <a:prstGeom prst="rect">
            <a:avLst/>
          </a:prstGeom>
          <a:noFill/>
          <a:ln w="0">
            <a:noFill/>
          </a:ln>
        </p:spPr>
        <p:txBody>
          <a:bodyPr wrap="none" lIns="0" tIns="0" rIns="0" bIns="0" anchor="t">
            <a:noAutofit/>
          </a:bodyPr>
          <a:lstStyle/>
          <a:p>
            <a:pPr>
              <a:defRPr sz="1125" b="0">
                <a:solidFill>
                  <a:srgbClr val="627268"/>
                </a:solidFill>
                <a:latin typeface="Aptos"/>
                <a:ea typeface="Aptos"/>
                <a:cs typeface="Aptos"/>
              </a:defRPr>
            </a:pPr>
            <a:r>
              <a:rPr sz="1125" b="0" dirty="0">
                <a:solidFill>
                  <a:srgbClr val="627268"/>
                </a:solidFill>
                <a:latin typeface="Aptos"/>
                <a:ea typeface="Aptos"/>
                <a:cs typeface="Aptos"/>
              </a:rPr>
              <a:t>KI-</a:t>
            </a:r>
            <a:r>
              <a:rPr sz="1125" b="0" dirty="0" err="1">
                <a:solidFill>
                  <a:srgbClr val="627268"/>
                </a:solidFill>
                <a:latin typeface="Aptos"/>
                <a:ea typeface="Aptos"/>
                <a:cs typeface="Aptos"/>
              </a:rPr>
              <a:t>Beispielbild</a:t>
            </a:r>
            <a:endParaRPr sz="1125" b="0" dirty="0">
              <a:solidFill>
                <a:srgbClr val="627268"/>
              </a:solidFill>
              <a:latin typeface="Aptos"/>
              <a:ea typeface="Aptos"/>
              <a:cs typeface="Aptos"/>
            </a:endParaRPr>
          </a:p>
        </p:txBody>
      </p:sp>
      <p:sp>
        <p:nvSpPr>
          <p:cNvPr id="16" name="NachMais-Feld">
            <a:extLst>
              <a:ext uri="{FF2B5EF4-FFF2-40B4-BE49-F238E27FC236}">
                <a16:creationId xmlns:a16="http://schemas.microsoft.com/office/drawing/2014/main" id="{1D1E8B68-D1CD-415A-8724-6FF18B5202F4}"/>
              </a:ext>
            </a:extLst>
          </p:cNvPr>
          <p:cNvSpPr>
            <a:spLocks noGrp="1"/>
          </p:cNvSpPr>
          <p:nvPr/>
        </p:nvSpPr>
        <p:spPr>
          <a:xfrm>
            <a:off x="7181850" y="4581525"/>
            <a:ext cx="4476750" cy="1104900"/>
          </a:xfrm>
          <a:prstGeom prst="roundRect">
            <a:avLst>
              <a:gd name="adj" fmla="val 6897"/>
            </a:avLst>
          </a:prstGeom>
          <a:solidFill>
            <a:srgbClr val="E6EADC"/>
          </a:solidFill>
          <a:ln w="0">
            <a:noFill/>
          </a:ln>
        </p:spPr>
        <p:txBody>
          <a:bodyPr/>
          <a:lstStyle/>
          <a:p>
            <a:endParaRPr lang="de-DE"/>
          </a:p>
        </p:txBody>
      </p:sp>
      <p:sp>
        <p:nvSpPr>
          <p:cNvPr id="17" name="NachMais-1">
            <a:extLst>
              <a:ext uri="{FF2B5EF4-FFF2-40B4-BE49-F238E27FC236}">
                <a16:creationId xmlns:a16="http://schemas.microsoft.com/office/drawing/2014/main" id="{DD1B41B3-06E1-433D-AAD4-B5CF6C7E6777}"/>
              </a:ext>
            </a:extLst>
          </p:cNvPr>
          <p:cNvSpPr>
            <a:spLocks noGrp="1"/>
          </p:cNvSpPr>
          <p:nvPr/>
        </p:nvSpPr>
        <p:spPr>
          <a:xfrm>
            <a:off x="7362825" y="4638675"/>
            <a:ext cx="4143375" cy="381000"/>
          </a:xfrm>
          <a:prstGeom prst="rect">
            <a:avLst/>
          </a:prstGeom>
          <a:noFill/>
          <a:ln w="0">
            <a:noFill/>
          </a:ln>
        </p:spPr>
        <p:txBody>
          <a:bodyPr wrap="none" lIns="0" tIns="0" rIns="0" bIns="0" anchor="t">
            <a:noAutofit/>
          </a:bodyPr>
          <a:lstStyle/>
          <a:p>
            <a:pPr>
              <a:defRPr sz="2100" b="1">
                <a:solidFill>
                  <a:srgbClr val="163D2E"/>
                </a:solidFill>
                <a:latin typeface="Aptos"/>
                <a:ea typeface="Aptos"/>
                <a:cs typeface="Aptos"/>
              </a:defRPr>
            </a:pPr>
            <a:r>
              <a:rPr sz="2100" b="1">
                <a:solidFill>
                  <a:srgbClr val="163D2E"/>
                </a:solidFill>
                <a:latin typeface="Aptos"/>
                <a:ea typeface="Aptos"/>
                <a:cs typeface="Aptos"/>
              </a:rPr>
              <a:t>Nach jeder Maisernte</a:t>
            </a:r>
          </a:p>
        </p:txBody>
      </p:sp>
      <p:sp>
        <p:nvSpPr>
          <p:cNvPr id="18" name="NachMais-2">
            <a:extLst>
              <a:ext uri="{FF2B5EF4-FFF2-40B4-BE49-F238E27FC236}">
                <a16:creationId xmlns:a16="http://schemas.microsoft.com/office/drawing/2014/main" id="{6BC1D023-3DEB-44A4-A28B-7471278F1A92}"/>
              </a:ext>
            </a:extLst>
          </p:cNvPr>
          <p:cNvSpPr>
            <a:spLocks noGrp="1"/>
          </p:cNvSpPr>
          <p:nvPr/>
        </p:nvSpPr>
        <p:spPr>
          <a:xfrm>
            <a:off x="7362825" y="5067300"/>
            <a:ext cx="4143375" cy="647700"/>
          </a:xfrm>
          <a:prstGeom prst="rect">
            <a:avLst/>
          </a:prstGeom>
          <a:noFill/>
          <a:ln w="0">
            <a:noFill/>
          </a:ln>
        </p:spPr>
        <p:txBody>
          <a:bodyPr wrap="none" lIns="0" tIns="0" rIns="0" bIns="0" anchor="t">
            <a:noAutofit/>
          </a:bodyPr>
          <a:lstStyle/>
          <a:p>
            <a:pPr>
              <a:defRPr sz="1950" b="0">
                <a:solidFill>
                  <a:srgbClr val="17362B"/>
                </a:solidFill>
                <a:latin typeface="Aptos"/>
                <a:ea typeface="Aptos"/>
                <a:cs typeface="Aptos"/>
              </a:defRPr>
            </a:pPr>
            <a:r>
              <a:rPr sz="1950" b="0">
                <a:solidFill>
                  <a:srgbClr val="17362B"/>
                </a:solidFill>
                <a:latin typeface="Aptos"/>
                <a:ea typeface="Aptos"/>
                <a:cs typeface="Aptos"/>
              </a:rPr>
              <a:t>Maisstängel zerkleinern</a:t>
            </a:r>
          </a:p>
          <a:p>
            <a:pPr>
              <a:defRPr sz="1950" b="0">
                <a:solidFill>
                  <a:srgbClr val="17362B"/>
                </a:solidFill>
                <a:latin typeface="Aptos"/>
                <a:ea typeface="Aptos"/>
                <a:cs typeface="Aptos"/>
              </a:defRPr>
            </a:pPr>
            <a:r>
              <a:rPr sz="1950" b="0">
                <a:solidFill>
                  <a:srgbClr val="17362B"/>
                </a:solidFill>
                <a:latin typeface="Aptos"/>
                <a:ea typeface="Aptos"/>
                <a:cs typeface="Aptos"/>
              </a:rPr>
              <a:t>und pflügen</a:t>
            </a:r>
          </a:p>
        </p:txBody>
      </p:sp>
      <p:sp>
        <p:nvSpPr>
          <p:cNvPr id="19" name="Folgefrucht">
            <a:extLst>
              <a:ext uri="{FF2B5EF4-FFF2-40B4-BE49-F238E27FC236}">
                <a16:creationId xmlns:a16="http://schemas.microsoft.com/office/drawing/2014/main" id="{075AF270-BA9E-4D7D-82B5-E3593A4D832D}"/>
              </a:ext>
            </a:extLst>
          </p:cNvPr>
          <p:cNvSpPr>
            <a:spLocks noGrp="1"/>
          </p:cNvSpPr>
          <p:nvPr/>
        </p:nvSpPr>
        <p:spPr>
          <a:xfrm>
            <a:off x="533400" y="5457825"/>
            <a:ext cx="6219825" cy="323850"/>
          </a:xfrm>
          <a:prstGeom prst="rect">
            <a:avLst/>
          </a:prstGeom>
          <a:noFill/>
          <a:ln w="0">
            <a:noFill/>
          </a:ln>
        </p:spPr>
        <p:txBody>
          <a:bodyPr wrap="none" lIns="0" tIns="0" rIns="0" bIns="0" anchor="t">
            <a:noAutofit/>
          </a:bodyPr>
          <a:lstStyle/>
          <a:p>
            <a:pPr>
              <a:defRPr sz="1875" b="1">
                <a:solidFill>
                  <a:srgbClr val="648368"/>
                </a:solidFill>
                <a:latin typeface="Aptos"/>
                <a:ea typeface="Aptos"/>
                <a:cs typeface="Aptos"/>
              </a:defRPr>
            </a:pPr>
            <a:r>
              <a:rPr sz="1875" b="1" dirty="0" err="1">
                <a:solidFill>
                  <a:srgbClr val="648368"/>
                </a:solidFill>
                <a:latin typeface="Aptos"/>
                <a:ea typeface="Aptos"/>
                <a:cs typeface="Aptos"/>
              </a:rPr>
              <a:t>Folgefrucht</a:t>
            </a:r>
            <a:endParaRPr sz="1875" b="1" dirty="0">
              <a:solidFill>
                <a:srgbClr val="648368"/>
              </a:solidFill>
              <a:latin typeface="Aptos"/>
              <a:ea typeface="Aptos"/>
              <a:cs typeface="Aptos"/>
            </a:endParaRPr>
          </a:p>
        </p:txBody>
      </p:sp>
      <p:sp>
        <p:nvSpPr>
          <p:cNvPr id="20" name="Folge0-Feld">
            <a:extLst>
              <a:ext uri="{FF2B5EF4-FFF2-40B4-BE49-F238E27FC236}">
                <a16:creationId xmlns:a16="http://schemas.microsoft.com/office/drawing/2014/main" id="{713FCC14-89E6-46CB-9BFE-C3A1B235CFD8}"/>
              </a:ext>
            </a:extLst>
          </p:cNvPr>
          <p:cNvSpPr>
            <a:spLocks noGrp="1"/>
          </p:cNvSpPr>
          <p:nvPr/>
        </p:nvSpPr>
        <p:spPr>
          <a:xfrm>
            <a:off x="533400" y="5876925"/>
            <a:ext cx="3562350" cy="504825"/>
          </a:xfrm>
          <a:prstGeom prst="roundRect">
            <a:avLst>
              <a:gd name="adj" fmla="val 15094"/>
            </a:avLst>
          </a:prstGeom>
          <a:solidFill>
            <a:srgbClr val="163D2E"/>
          </a:solidFill>
          <a:ln w="0">
            <a:noFill/>
          </a:ln>
        </p:spPr>
        <p:txBody>
          <a:bodyPr/>
          <a:lstStyle/>
          <a:p>
            <a:endParaRPr lang="de-DE"/>
          </a:p>
        </p:txBody>
      </p:sp>
      <p:sp>
        <p:nvSpPr>
          <p:cNvPr id="21" name="Folge0-Text">
            <a:extLst>
              <a:ext uri="{FF2B5EF4-FFF2-40B4-BE49-F238E27FC236}">
                <a16:creationId xmlns:a16="http://schemas.microsoft.com/office/drawing/2014/main" id="{D32A3719-3AC3-4C62-B280-343FC1B25B47}"/>
              </a:ext>
            </a:extLst>
          </p:cNvPr>
          <p:cNvSpPr>
            <a:spLocks noGrp="1"/>
          </p:cNvSpPr>
          <p:nvPr/>
        </p:nvSpPr>
        <p:spPr>
          <a:xfrm>
            <a:off x="742950" y="5962650"/>
            <a:ext cx="3143250" cy="371475"/>
          </a:xfrm>
          <a:prstGeom prst="rect">
            <a:avLst/>
          </a:prstGeom>
          <a:noFill/>
          <a:ln w="0">
            <a:noFill/>
          </a:ln>
        </p:spPr>
        <p:txBody>
          <a:bodyPr wrap="none" lIns="0" tIns="0" rIns="0" bIns="0" anchor="t">
            <a:noAutofit/>
          </a:bodyPr>
          <a:lstStyle/>
          <a:p>
            <a:pPr>
              <a:defRPr sz="2100" b="1">
                <a:solidFill>
                  <a:srgbClr val="FFFFFF"/>
                </a:solidFill>
                <a:latin typeface="Aptos"/>
                <a:ea typeface="Aptos"/>
                <a:cs typeface="Aptos"/>
              </a:defRPr>
            </a:pPr>
            <a:r>
              <a:rPr sz="2100" b="1">
                <a:solidFill>
                  <a:srgbClr val="FFFFFF"/>
                </a:solidFill>
                <a:latin typeface="Aptos"/>
                <a:ea typeface="Aptos"/>
                <a:cs typeface="Aptos"/>
              </a:rPr>
              <a:t>Winterweizen</a:t>
            </a:r>
          </a:p>
        </p:txBody>
      </p:sp>
      <p:sp>
        <p:nvSpPr>
          <p:cNvPr id="22" name="Folge1-Feld">
            <a:extLst>
              <a:ext uri="{FF2B5EF4-FFF2-40B4-BE49-F238E27FC236}">
                <a16:creationId xmlns:a16="http://schemas.microsoft.com/office/drawing/2014/main" id="{FECF65DB-86D2-44E6-9AEE-77AA6FF02D50}"/>
              </a:ext>
            </a:extLst>
          </p:cNvPr>
          <p:cNvSpPr>
            <a:spLocks noGrp="1"/>
          </p:cNvSpPr>
          <p:nvPr/>
        </p:nvSpPr>
        <p:spPr>
          <a:xfrm>
            <a:off x="4314825" y="5876925"/>
            <a:ext cx="3562350" cy="504825"/>
          </a:xfrm>
          <a:prstGeom prst="roundRect">
            <a:avLst>
              <a:gd name="adj" fmla="val 15094"/>
            </a:avLst>
          </a:prstGeom>
          <a:solidFill>
            <a:srgbClr val="163D2E"/>
          </a:solidFill>
          <a:ln w="0">
            <a:noFill/>
          </a:ln>
        </p:spPr>
        <p:txBody>
          <a:bodyPr/>
          <a:lstStyle/>
          <a:p>
            <a:endParaRPr lang="de-DE"/>
          </a:p>
        </p:txBody>
      </p:sp>
      <p:sp>
        <p:nvSpPr>
          <p:cNvPr id="23" name="Folge1-Text">
            <a:extLst>
              <a:ext uri="{FF2B5EF4-FFF2-40B4-BE49-F238E27FC236}">
                <a16:creationId xmlns:a16="http://schemas.microsoft.com/office/drawing/2014/main" id="{7F3778F1-AC57-4D95-839A-111B937137D3}"/>
              </a:ext>
            </a:extLst>
          </p:cNvPr>
          <p:cNvSpPr>
            <a:spLocks noGrp="1"/>
          </p:cNvSpPr>
          <p:nvPr/>
        </p:nvSpPr>
        <p:spPr>
          <a:xfrm>
            <a:off x="4524375" y="5962650"/>
            <a:ext cx="3143250" cy="371475"/>
          </a:xfrm>
          <a:prstGeom prst="rect">
            <a:avLst/>
          </a:prstGeom>
          <a:noFill/>
          <a:ln w="0">
            <a:noFill/>
          </a:ln>
        </p:spPr>
        <p:txBody>
          <a:bodyPr wrap="none" lIns="0" tIns="0" rIns="0" bIns="0" anchor="t">
            <a:noAutofit/>
          </a:bodyPr>
          <a:lstStyle/>
          <a:p>
            <a:pPr>
              <a:defRPr sz="2100" b="1">
                <a:solidFill>
                  <a:srgbClr val="FFFFFF"/>
                </a:solidFill>
                <a:latin typeface="Aptos"/>
                <a:ea typeface="Aptos"/>
                <a:cs typeface="Aptos"/>
              </a:defRPr>
            </a:pPr>
            <a:r>
              <a:rPr sz="2100" b="1">
                <a:solidFill>
                  <a:srgbClr val="FFFFFF"/>
                </a:solidFill>
                <a:latin typeface="Aptos"/>
                <a:ea typeface="Aptos"/>
                <a:cs typeface="Aptos"/>
              </a:rPr>
              <a:t>Körnermais</a:t>
            </a:r>
          </a:p>
        </p:txBody>
      </p:sp>
      <p:sp>
        <p:nvSpPr>
          <p:cNvPr id="24" name="Folge2-Feld">
            <a:extLst>
              <a:ext uri="{FF2B5EF4-FFF2-40B4-BE49-F238E27FC236}">
                <a16:creationId xmlns:a16="http://schemas.microsoft.com/office/drawing/2014/main" id="{80749508-F6C4-400A-AA6F-0EF9A9061EBB}"/>
              </a:ext>
            </a:extLst>
          </p:cNvPr>
          <p:cNvSpPr>
            <a:spLocks noGrp="1"/>
          </p:cNvSpPr>
          <p:nvPr/>
        </p:nvSpPr>
        <p:spPr>
          <a:xfrm>
            <a:off x="8096250" y="5876925"/>
            <a:ext cx="3562350" cy="504825"/>
          </a:xfrm>
          <a:prstGeom prst="roundRect">
            <a:avLst>
              <a:gd name="adj" fmla="val 15094"/>
            </a:avLst>
          </a:prstGeom>
          <a:solidFill>
            <a:srgbClr val="163D2E"/>
          </a:solidFill>
          <a:ln w="0">
            <a:noFill/>
          </a:ln>
        </p:spPr>
        <p:txBody>
          <a:bodyPr/>
          <a:lstStyle/>
          <a:p>
            <a:endParaRPr lang="de-DE"/>
          </a:p>
        </p:txBody>
      </p:sp>
      <p:sp>
        <p:nvSpPr>
          <p:cNvPr id="25" name="Folge2-Text">
            <a:extLst>
              <a:ext uri="{FF2B5EF4-FFF2-40B4-BE49-F238E27FC236}">
                <a16:creationId xmlns:a16="http://schemas.microsoft.com/office/drawing/2014/main" id="{491A8C76-96F5-49CB-83B4-C9396CBCB3D9}"/>
              </a:ext>
            </a:extLst>
          </p:cNvPr>
          <p:cNvSpPr>
            <a:spLocks noGrp="1"/>
          </p:cNvSpPr>
          <p:nvPr/>
        </p:nvSpPr>
        <p:spPr>
          <a:xfrm>
            <a:off x="8305800" y="5962650"/>
            <a:ext cx="3143250" cy="371475"/>
          </a:xfrm>
          <a:prstGeom prst="rect">
            <a:avLst/>
          </a:prstGeom>
          <a:noFill/>
          <a:ln w="0">
            <a:noFill/>
          </a:ln>
        </p:spPr>
        <p:txBody>
          <a:bodyPr wrap="none" lIns="0" tIns="0" rIns="0" bIns="0" anchor="t">
            <a:noAutofit/>
          </a:bodyPr>
          <a:lstStyle/>
          <a:p>
            <a:pPr>
              <a:defRPr sz="2100" b="1">
                <a:solidFill>
                  <a:srgbClr val="FFFFFF"/>
                </a:solidFill>
                <a:latin typeface="Aptos"/>
                <a:ea typeface="Aptos"/>
                <a:cs typeface="Aptos"/>
              </a:defRPr>
            </a:pPr>
            <a:r>
              <a:rPr sz="2100" b="1">
                <a:solidFill>
                  <a:srgbClr val="FFFFFF"/>
                </a:solidFill>
                <a:latin typeface="Aptos"/>
                <a:ea typeface="Aptos"/>
                <a:cs typeface="Aptos"/>
              </a:rPr>
              <a:t>Sommererbse</a:t>
            </a:r>
          </a:p>
        </p:txBody>
      </p:sp>
    </p:spTree>
    <p:extLst>
      <p:ext uri="{BB962C8B-B14F-4D97-AF65-F5344CB8AC3E}">
        <p14:creationId xmlns:p14="http://schemas.microsoft.com/office/powerpoint/2010/main" val="14217737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250"/>
                                        <p:tgtEl>
                                          <p:spTgt spid="6"/>
                                        </p:tgtEl>
                                      </p:cBhvr>
                                    </p:animEffect>
                                  </p:childTnLst>
                                </p:cTn>
                              </p:par>
                              <p:par>
                                <p:cTn id="11" presetID="10" presetClass="entr" presetSubtype="0" fill="hold" grpId="0" nodeType="withEffect" nodePh="1">
                                  <p:stCondLst>
                                    <p:cond delay="0"/>
                                  </p:stCondLst>
                                  <p:endCondLst>
                                    <p:cond evt="begin" delay="0">
                                      <p:tn val="11"/>
                                    </p:cond>
                                  </p:endCondLst>
                                  <p:childTnLst>
                                    <p:set>
                                      <p:cBhvr>
                                        <p:cTn id="12" dur="1" fill="hold">
                                          <p:stCondLst>
                                            <p:cond delay="0"/>
                                          </p:stCondLst>
                                        </p:cTn>
                                        <p:tgtEl>
                                          <p:spTgt spid="7"/>
                                        </p:tgtEl>
                                        <p:attrNameLst>
                                          <p:attrName>style.visibility</p:attrName>
                                        </p:attrNameLst>
                                      </p:cBhvr>
                                      <p:to>
                                        <p:strVal val="visible"/>
                                      </p:to>
                                    </p:set>
                                    <p:animEffect transition="in" filter="fade">
                                      <p:cBhvr>
                                        <p:cTn id="13" dur="25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250"/>
                                        <p:tgtEl>
                                          <p:spTgt spid="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250"/>
                                        <p:tgtEl>
                                          <p:spTgt spid="9"/>
                                        </p:tgtEl>
                                      </p:cBhvr>
                                    </p:animEffect>
                                  </p:childTnLst>
                                </p:cTn>
                              </p:par>
                              <p:par>
                                <p:cTn id="25" presetID="10" presetClass="entr" presetSubtype="0" fill="hold" grpId="0" nodeType="withEffect" nodePh="1">
                                  <p:stCondLst>
                                    <p:cond delay="0"/>
                                  </p:stCondLst>
                                  <p:endCondLst>
                                    <p:cond evt="begin" delay="0">
                                      <p:tn val="25"/>
                                    </p:cond>
                                  </p:endCondLst>
                                  <p:childTnLst>
                                    <p:set>
                                      <p:cBhvr>
                                        <p:cTn id="26" dur="1" fill="hold">
                                          <p:stCondLst>
                                            <p:cond delay="0"/>
                                          </p:stCondLst>
                                        </p:cTn>
                                        <p:tgtEl>
                                          <p:spTgt spid="10"/>
                                        </p:tgtEl>
                                        <p:attrNameLst>
                                          <p:attrName>style.visibility</p:attrName>
                                        </p:attrNameLst>
                                      </p:cBhvr>
                                      <p:to>
                                        <p:strVal val="visible"/>
                                      </p:to>
                                    </p:set>
                                    <p:animEffect transition="in" filter="fade">
                                      <p:cBhvr>
                                        <p:cTn id="27" dur="25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250"/>
                                        <p:tgtEl>
                                          <p:spTgt spid="1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250"/>
                                        <p:tgtEl>
                                          <p:spTgt spid="12"/>
                                        </p:tgtEl>
                                      </p:cBhvr>
                                    </p:animEffect>
                                  </p:childTnLst>
                                </p:cTn>
                              </p:par>
                              <p:par>
                                <p:cTn id="36" presetID="10" presetClass="entr" presetSubtype="0" fill="hold" grpId="0" nodeType="withEffect" nodePh="1">
                                  <p:stCondLst>
                                    <p:cond delay="0"/>
                                  </p:stCondLst>
                                  <p:endCondLst>
                                    <p:cond evt="begin" delay="0">
                                      <p:tn val="36"/>
                                    </p:cond>
                                  </p:endCondLst>
                                  <p:childTnLst>
                                    <p:set>
                                      <p:cBhvr>
                                        <p:cTn id="37" dur="1" fill="hold">
                                          <p:stCondLst>
                                            <p:cond delay="0"/>
                                          </p:stCondLst>
                                        </p:cTn>
                                        <p:tgtEl>
                                          <p:spTgt spid="13"/>
                                        </p:tgtEl>
                                        <p:attrNameLst>
                                          <p:attrName>style.visibility</p:attrName>
                                        </p:attrNameLst>
                                      </p:cBhvr>
                                      <p:to>
                                        <p:strVal val="visible"/>
                                      </p:to>
                                    </p:set>
                                    <p:animEffect transition="in" filter="fade">
                                      <p:cBhvr>
                                        <p:cTn id="38" dur="250"/>
                                        <p:tgtEl>
                                          <p:spTgt spid="13"/>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250"/>
                                        <p:tgtEl>
                                          <p:spTgt spid="16"/>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250"/>
                                        <p:tgtEl>
                                          <p:spTgt spid="17"/>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250"/>
                                        <p:tgtEl>
                                          <p:spTgt spid="18"/>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250"/>
                                        <p:tgtEl>
                                          <p:spTgt spid="20"/>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fade">
                                      <p:cBhvr>
                                        <p:cTn id="57" dur="250"/>
                                        <p:tgtEl>
                                          <p:spTgt spid="21"/>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500"/>
                                        <p:tgtEl>
                                          <p:spTgt spid="19"/>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22"/>
                                        </p:tgtEl>
                                        <p:attrNameLst>
                                          <p:attrName>style.visibility</p:attrName>
                                        </p:attrNameLst>
                                      </p:cBhvr>
                                      <p:to>
                                        <p:strVal val="visible"/>
                                      </p:to>
                                    </p:set>
                                    <p:animEffect transition="in" filter="fade">
                                      <p:cBhvr>
                                        <p:cTn id="65" dur="250"/>
                                        <p:tgtEl>
                                          <p:spTgt spid="22"/>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3"/>
                                        </p:tgtEl>
                                        <p:attrNameLst>
                                          <p:attrName>style.visibility</p:attrName>
                                        </p:attrNameLst>
                                      </p:cBhvr>
                                      <p:to>
                                        <p:strVal val="visible"/>
                                      </p:to>
                                    </p:set>
                                    <p:animEffect transition="in" filter="fade">
                                      <p:cBhvr>
                                        <p:cTn id="68" dur="250"/>
                                        <p:tgtEl>
                                          <p:spTgt spid="23"/>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24"/>
                                        </p:tgtEl>
                                        <p:attrNameLst>
                                          <p:attrName>style.visibility</p:attrName>
                                        </p:attrNameLst>
                                      </p:cBhvr>
                                      <p:to>
                                        <p:strVal val="visible"/>
                                      </p:to>
                                    </p:set>
                                    <p:animEffect transition="in" filter="fade">
                                      <p:cBhvr>
                                        <p:cTn id="73" dur="250"/>
                                        <p:tgtEl>
                                          <p:spTgt spid="24"/>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5"/>
                                        </p:tgtEl>
                                        <p:attrNameLst>
                                          <p:attrName>style.visibility</p:attrName>
                                        </p:attrNameLst>
                                      </p:cBhvr>
                                      <p:to>
                                        <p:strVal val="visible"/>
                                      </p:to>
                                    </p:set>
                                    <p:animEffect transition="in" filter="fade">
                                      <p:cBhvr>
                                        <p:cTn id="76" dur="2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7" grpId="0"/>
      <p:bldP spid="8" grpId="0" animBg="1"/>
      <p:bldP spid="9" grpId="0"/>
      <p:bldP spid="10" grpId="0"/>
      <p:bldP spid="11" grpId="0" animBg="1"/>
      <p:bldP spid="12" grpId="0"/>
      <p:bldP spid="13" grpId="0"/>
      <p:bldP spid="16" grpId="0" animBg="1"/>
      <p:bldP spid="17" grpId="0"/>
      <p:bldP spid="18" grpId="0"/>
      <p:bldP spid="19" grpId="0"/>
      <p:bldP spid="20" grpId="0" animBg="1"/>
      <p:bldP spid="21" grpId="0"/>
      <p:bldP spid="22" grpId="0" animBg="1"/>
      <p:bldP spid="23" grpId="0"/>
      <p:bldP spid="24" grpId="0" animBg="1"/>
      <p:bldP spid="2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4F2E9"/>
        </a:solidFill>
        <a:effectLst/>
      </p:bgPr>
    </p:bg>
    <p:spTree>
      <p:nvGrpSpPr>
        <p:cNvPr id="1" name=""/>
        <p:cNvGrpSpPr/>
        <p:nvPr/>
      </p:nvGrpSpPr>
      <p:grpSpPr>
        <a:xfrm>
          <a:off x="0" y="0"/>
          <a:ext cx="0" cy="0"/>
          <a:chOff x="0" y="0"/>
          <a:chExt cx="0" cy="0"/>
        </a:xfrm>
      </p:grpSpPr>
      <p:sp>
        <p:nvSpPr>
          <p:cNvPr id="18" name="SAATBETT">
            <a:extLst>
              <a:ext uri="{FF2B5EF4-FFF2-40B4-BE49-F238E27FC236}">
                <a16:creationId xmlns:a16="http://schemas.microsoft.com/office/drawing/2014/main" id="{C27C4946-AE78-46E6-9A28-FE5350ED69FA}"/>
              </a:ext>
            </a:extLst>
          </p:cNvPr>
          <p:cNvSpPr>
            <a:spLocks noGrp="1"/>
          </p:cNvSpPr>
          <p:nvPr/>
        </p:nvSpPr>
        <p:spPr>
          <a:xfrm>
            <a:off x="533400" y="285750"/>
            <a:ext cx="10763250" cy="247650"/>
          </a:xfrm>
          <a:prstGeom prst="rect">
            <a:avLst/>
          </a:prstGeom>
          <a:noFill/>
          <a:ln w="0">
            <a:noFill/>
          </a:ln>
        </p:spPr>
        <p:txBody>
          <a:bodyPr wrap="none" lIns="0" tIns="0" rIns="0" bIns="0" anchor="t">
            <a:noAutofit/>
          </a:bodyPr>
          <a:lstStyle/>
          <a:p>
            <a:pPr>
              <a:defRPr sz="1350" b="1">
                <a:solidFill>
                  <a:srgbClr val="648368"/>
                </a:solidFill>
                <a:latin typeface="Aptos"/>
                <a:ea typeface="Aptos"/>
                <a:cs typeface="Aptos"/>
              </a:defRPr>
            </a:pPr>
            <a:r>
              <a:rPr sz="1350" b="1">
                <a:solidFill>
                  <a:srgbClr val="648368"/>
                </a:solidFill>
                <a:latin typeface="Aptos"/>
                <a:ea typeface="Aptos"/>
                <a:cs typeface="Aptos"/>
              </a:rPr>
              <a:t>SAATBETT</a:t>
            </a:r>
          </a:p>
        </p:txBody>
      </p:sp>
      <p:sp>
        <p:nvSpPr>
          <p:cNvPr id="2" name="Eine Woche Warten hat uns überzeugt">
            <a:extLst>
              <a:ext uri="{FF2B5EF4-FFF2-40B4-BE49-F238E27FC236}">
                <a16:creationId xmlns:a16="http://schemas.microsoft.com/office/drawing/2014/main" id="{2F8654D6-F987-49B3-9FCA-82690BF75498}"/>
              </a:ext>
            </a:extLst>
          </p:cNvPr>
          <p:cNvSpPr>
            <a:spLocks noGrp="1"/>
          </p:cNvSpPr>
          <p:nvPr/>
        </p:nvSpPr>
        <p:spPr>
          <a:xfrm>
            <a:off x="533400" y="752475"/>
            <a:ext cx="11125200" cy="638175"/>
          </a:xfrm>
          <a:prstGeom prst="rect">
            <a:avLst/>
          </a:prstGeom>
          <a:noFill/>
          <a:ln w="0">
            <a:noFill/>
          </a:ln>
        </p:spPr>
        <p:txBody>
          <a:bodyPr wrap="none" lIns="0" tIns="0" rIns="0" bIns="0" anchor="t">
            <a:noAutofit/>
          </a:bodyPr>
          <a:lstStyle/>
          <a:p>
            <a:pPr>
              <a:defRPr sz="3375" b="1">
                <a:solidFill>
                  <a:srgbClr val="17362B"/>
                </a:solidFill>
                <a:latin typeface="Aptos"/>
                <a:ea typeface="Aptos"/>
                <a:cs typeface="Aptos"/>
              </a:defRPr>
            </a:pPr>
            <a:r>
              <a:rPr lang="de-DE" sz="3375" b="1" dirty="0">
                <a:solidFill>
                  <a:srgbClr val="17362B"/>
                </a:solidFill>
                <a:latin typeface="Aptos"/>
                <a:ea typeface="Aptos"/>
                <a:cs typeface="Aptos"/>
              </a:rPr>
              <a:t>Das </a:t>
            </a:r>
            <a:r>
              <a:rPr lang="de-DE" sz="3375" b="1" dirty="0" err="1">
                <a:solidFill>
                  <a:srgbClr val="17362B"/>
                </a:solidFill>
                <a:latin typeface="Aptos"/>
                <a:ea typeface="Aptos"/>
                <a:cs typeface="Aptos"/>
              </a:rPr>
              <a:t>Saatbett</a:t>
            </a:r>
            <a:r>
              <a:rPr lang="de-DE" sz="3375" b="1" dirty="0">
                <a:solidFill>
                  <a:srgbClr val="17362B"/>
                </a:solidFill>
                <a:latin typeface="Aptos"/>
                <a:ea typeface="Aptos"/>
                <a:cs typeface="Aptos"/>
              </a:rPr>
              <a:t> ein paar Tage liegen lassen hat uns überzeugt</a:t>
            </a:r>
            <a:endParaRPr sz="3375" b="1" dirty="0">
              <a:solidFill>
                <a:srgbClr val="17362B"/>
              </a:solidFill>
              <a:latin typeface="Aptos"/>
              <a:ea typeface="Aptos"/>
              <a:cs typeface="Aptos"/>
            </a:endParaRPr>
          </a:p>
        </p:txBody>
      </p:sp>
      <p:sp>
        <p:nvSpPr>
          <p:cNvPr id="3" name="06">
            <a:extLst>
              <a:ext uri="{FF2B5EF4-FFF2-40B4-BE49-F238E27FC236}">
                <a16:creationId xmlns:a16="http://schemas.microsoft.com/office/drawing/2014/main" id="{7FBC1B90-741F-4966-929C-3B546784E118}"/>
              </a:ext>
            </a:extLst>
          </p:cNvPr>
          <p:cNvSpPr>
            <a:spLocks noGrp="1"/>
          </p:cNvSpPr>
          <p:nvPr/>
        </p:nvSpPr>
        <p:spPr>
          <a:xfrm>
            <a:off x="11277600" y="6448425"/>
            <a:ext cx="571500" cy="228600"/>
          </a:xfrm>
          <a:prstGeom prst="rect">
            <a:avLst/>
          </a:prstGeom>
          <a:noFill/>
          <a:ln w="0">
            <a:noFill/>
          </a:ln>
        </p:spPr>
        <p:txBody>
          <a:bodyPr wrap="none" lIns="0" tIns="0" rIns="0" bIns="0" anchor="t">
            <a:noAutofit/>
          </a:bodyPr>
          <a:lstStyle/>
          <a:p>
            <a:pPr>
              <a:defRPr sz="1275" b="0">
                <a:solidFill>
                  <a:srgbClr val="627268"/>
                </a:solidFill>
                <a:latin typeface="Aptos"/>
                <a:ea typeface="Aptos"/>
                <a:cs typeface="Aptos"/>
              </a:defRPr>
            </a:pPr>
            <a:r>
              <a:rPr sz="1275" b="0">
                <a:solidFill>
                  <a:srgbClr val="627268"/>
                </a:solidFill>
                <a:latin typeface="Aptos"/>
                <a:ea typeface="Aptos"/>
                <a:cs typeface="Aptos"/>
              </a:rPr>
              <a:t>06</a:t>
            </a:r>
          </a:p>
        </p:txBody>
      </p:sp>
      <p:pic>
        <p:nvPicPr>
          <p:cNvPr id="21" name="Grafik 20"/>
          <p:cNvPicPr>
            <a:picLocks noChangeAspect="1"/>
          </p:cNvPicPr>
          <p:nvPr/>
        </p:nvPicPr>
        <p:blipFill>
          <a:blip r:embed="rId3">
            <a:extLst>
              <a:ext uri="{28A0092B-C50C-407E-A947-70E740481C1C}">
                <a14:useLocalDpi xmlns:a14="http://schemas.microsoft.com/office/drawing/2010/main" val="0"/>
              </a:ext>
            </a:extLst>
          </a:blip>
          <a:srcRect l="3490" r="3490"/>
          <a:stretch/>
        </p:blipFill>
        <p:spPr>
          <a:xfrm>
            <a:off x="6496050" y="1714500"/>
            <a:ext cx="5162550" cy="4162425"/>
          </a:xfrm>
          <a:prstGeom prst="rect">
            <a:avLst/>
          </a:prstGeom>
        </p:spPr>
      </p:pic>
      <p:sp>
        <p:nvSpPr>
          <p:cNvPr id="5" name="Beispielfoto">
            <a:extLst>
              <a:ext uri="{FF2B5EF4-FFF2-40B4-BE49-F238E27FC236}">
                <a16:creationId xmlns:a16="http://schemas.microsoft.com/office/drawing/2014/main" id="{4AB3CD3A-5F86-49A1-BDDC-74FA4815FCE6}"/>
              </a:ext>
            </a:extLst>
          </p:cNvPr>
          <p:cNvSpPr>
            <a:spLocks noGrp="1"/>
          </p:cNvSpPr>
          <p:nvPr/>
        </p:nvSpPr>
        <p:spPr>
          <a:xfrm>
            <a:off x="6496050" y="5991225"/>
            <a:ext cx="4095750" cy="219075"/>
          </a:xfrm>
          <a:prstGeom prst="rect">
            <a:avLst/>
          </a:prstGeom>
          <a:noFill/>
          <a:ln w="0">
            <a:noFill/>
          </a:ln>
        </p:spPr>
        <p:txBody>
          <a:bodyPr wrap="none" lIns="0" tIns="0" rIns="0" bIns="0" anchor="t">
            <a:noAutofit/>
          </a:bodyPr>
          <a:lstStyle/>
          <a:p>
            <a:pPr>
              <a:defRPr sz="1125" b="0">
                <a:solidFill>
                  <a:srgbClr val="627268"/>
                </a:solidFill>
                <a:latin typeface="Aptos"/>
                <a:ea typeface="Aptos"/>
                <a:cs typeface="Aptos"/>
              </a:defRPr>
            </a:pPr>
            <a:r>
              <a:rPr sz="1125" b="0">
                <a:solidFill>
                  <a:srgbClr val="627268"/>
                </a:solidFill>
                <a:latin typeface="Aptos"/>
                <a:ea typeface="Aptos"/>
                <a:cs typeface="Aptos"/>
              </a:rPr>
              <a:t>Beispielfoto</a:t>
            </a:r>
          </a:p>
        </p:txBody>
      </p:sp>
      <p:sp>
        <p:nvSpPr>
          <p:cNvPr id="6" name="Warten0-Feld">
            <a:extLst>
              <a:ext uri="{FF2B5EF4-FFF2-40B4-BE49-F238E27FC236}">
                <a16:creationId xmlns:a16="http://schemas.microsoft.com/office/drawing/2014/main" id="{3114C3EC-18E7-4CB1-A608-F65A6C6E827D}"/>
              </a:ext>
            </a:extLst>
          </p:cNvPr>
          <p:cNvSpPr>
            <a:spLocks noGrp="1"/>
          </p:cNvSpPr>
          <p:nvPr/>
        </p:nvSpPr>
        <p:spPr>
          <a:xfrm>
            <a:off x="533400" y="1676400"/>
            <a:ext cx="5772150" cy="1000125"/>
          </a:xfrm>
          <a:prstGeom prst="roundRect">
            <a:avLst>
              <a:gd name="adj" fmla="val 7619"/>
            </a:avLst>
          </a:prstGeom>
          <a:solidFill>
            <a:srgbClr val="FFFFFF"/>
          </a:solidFill>
          <a:ln w="0">
            <a:noFill/>
          </a:ln>
        </p:spPr>
        <p:txBody>
          <a:bodyPr/>
          <a:lstStyle/>
          <a:p>
            <a:endParaRPr lang="de-DE"/>
          </a:p>
        </p:txBody>
      </p:sp>
      <p:sp>
        <p:nvSpPr>
          <p:cNvPr id="7" name="Warten0-Titel">
            <a:extLst>
              <a:ext uri="{FF2B5EF4-FFF2-40B4-BE49-F238E27FC236}">
                <a16:creationId xmlns:a16="http://schemas.microsoft.com/office/drawing/2014/main" id="{4F731469-DAAB-4A5D-B914-C985611CF5D5}"/>
              </a:ext>
            </a:extLst>
          </p:cNvPr>
          <p:cNvSpPr>
            <a:spLocks noGrp="1"/>
          </p:cNvSpPr>
          <p:nvPr/>
        </p:nvSpPr>
        <p:spPr>
          <a:xfrm>
            <a:off x="714375" y="1743075"/>
            <a:ext cx="5410200" cy="419100"/>
          </a:xfrm>
          <a:prstGeom prst="rect">
            <a:avLst/>
          </a:prstGeom>
          <a:noFill/>
          <a:ln w="0">
            <a:noFill/>
          </a:ln>
        </p:spPr>
        <p:txBody>
          <a:bodyPr wrap="none" lIns="0" tIns="0" rIns="0" bIns="0" anchor="t">
            <a:noAutofit/>
          </a:bodyPr>
          <a:lstStyle/>
          <a:p>
            <a:pPr>
              <a:defRPr sz="2175" b="1">
                <a:solidFill>
                  <a:srgbClr val="163D2E"/>
                </a:solidFill>
                <a:latin typeface="Aptos"/>
                <a:ea typeface="Aptos"/>
                <a:cs typeface="Aptos"/>
              </a:defRPr>
            </a:pPr>
            <a:r>
              <a:rPr sz="2175" b="1">
                <a:solidFill>
                  <a:srgbClr val="163D2E"/>
                </a:solidFill>
                <a:latin typeface="Aptos"/>
                <a:ea typeface="Aptos"/>
                <a:cs typeface="Aptos"/>
              </a:rPr>
              <a:t>Saatbett fertig</a:t>
            </a:r>
          </a:p>
        </p:txBody>
      </p:sp>
      <p:sp>
        <p:nvSpPr>
          <p:cNvPr id="8" name="Warten0-Text">
            <a:extLst>
              <a:ext uri="{FF2B5EF4-FFF2-40B4-BE49-F238E27FC236}">
                <a16:creationId xmlns:a16="http://schemas.microsoft.com/office/drawing/2014/main" id="{1B321980-D6B7-435A-8432-B7CF992A8D8F}"/>
              </a:ext>
            </a:extLst>
          </p:cNvPr>
          <p:cNvSpPr>
            <a:spLocks noGrp="1"/>
          </p:cNvSpPr>
          <p:nvPr/>
        </p:nvSpPr>
        <p:spPr>
          <a:xfrm>
            <a:off x="714375" y="2200275"/>
            <a:ext cx="5410200" cy="381000"/>
          </a:xfrm>
          <a:prstGeom prst="rect">
            <a:avLst/>
          </a:prstGeom>
          <a:noFill/>
          <a:ln w="0">
            <a:noFill/>
          </a:ln>
        </p:spPr>
        <p:txBody>
          <a:bodyPr wrap="none" lIns="0" tIns="0" rIns="0" bIns="0" anchor="t">
            <a:noAutofit/>
          </a:bodyPr>
          <a:lstStyle/>
          <a:p>
            <a:pPr>
              <a:defRPr sz="1800" b="0">
                <a:solidFill>
                  <a:srgbClr val="627268"/>
                </a:solidFill>
                <a:latin typeface="Aptos"/>
                <a:ea typeface="Aptos"/>
                <a:cs typeface="Aptos"/>
              </a:defRPr>
            </a:pPr>
            <a:r>
              <a:rPr sz="1800" b="0">
                <a:solidFill>
                  <a:srgbClr val="627268"/>
                </a:solidFill>
                <a:latin typeface="Aptos"/>
                <a:ea typeface="Aptos"/>
                <a:cs typeface="Aptos"/>
              </a:rPr>
              <a:t>Der Lohnunternehmer hatte zugesagt.</a:t>
            </a:r>
          </a:p>
        </p:txBody>
      </p:sp>
      <p:sp>
        <p:nvSpPr>
          <p:cNvPr id="9" name="Warten1-Feld">
            <a:extLst>
              <a:ext uri="{FF2B5EF4-FFF2-40B4-BE49-F238E27FC236}">
                <a16:creationId xmlns:a16="http://schemas.microsoft.com/office/drawing/2014/main" id="{203E9B2F-16FC-4A5D-BC3E-520530C9C33E}"/>
              </a:ext>
            </a:extLst>
          </p:cNvPr>
          <p:cNvSpPr>
            <a:spLocks noGrp="1"/>
          </p:cNvSpPr>
          <p:nvPr/>
        </p:nvSpPr>
        <p:spPr>
          <a:xfrm>
            <a:off x="533400" y="2790825"/>
            <a:ext cx="5772150" cy="1000125"/>
          </a:xfrm>
          <a:prstGeom prst="roundRect">
            <a:avLst>
              <a:gd name="adj" fmla="val 7619"/>
            </a:avLst>
          </a:prstGeom>
          <a:solidFill>
            <a:srgbClr val="FFFFFF"/>
          </a:solidFill>
          <a:ln w="0">
            <a:noFill/>
          </a:ln>
        </p:spPr>
        <p:txBody>
          <a:bodyPr/>
          <a:lstStyle/>
          <a:p>
            <a:endParaRPr lang="de-DE"/>
          </a:p>
        </p:txBody>
      </p:sp>
      <p:sp>
        <p:nvSpPr>
          <p:cNvPr id="10" name="Warten1-Titel">
            <a:extLst>
              <a:ext uri="{FF2B5EF4-FFF2-40B4-BE49-F238E27FC236}">
                <a16:creationId xmlns:a16="http://schemas.microsoft.com/office/drawing/2014/main" id="{B4681CD5-F228-4ED8-95D1-F99F0D5D4D0A}"/>
              </a:ext>
            </a:extLst>
          </p:cNvPr>
          <p:cNvSpPr>
            <a:spLocks noGrp="1"/>
          </p:cNvSpPr>
          <p:nvPr/>
        </p:nvSpPr>
        <p:spPr>
          <a:xfrm>
            <a:off x="714375" y="2857500"/>
            <a:ext cx="5410200" cy="419100"/>
          </a:xfrm>
          <a:prstGeom prst="rect">
            <a:avLst/>
          </a:prstGeom>
          <a:noFill/>
          <a:ln w="0">
            <a:noFill/>
          </a:ln>
        </p:spPr>
        <p:txBody>
          <a:bodyPr wrap="none" lIns="0" tIns="0" rIns="0" bIns="0" anchor="t">
            <a:noAutofit/>
          </a:bodyPr>
          <a:lstStyle/>
          <a:p>
            <a:pPr>
              <a:defRPr sz="2175" b="1">
                <a:solidFill>
                  <a:srgbClr val="163D2E"/>
                </a:solidFill>
                <a:latin typeface="Aptos"/>
                <a:ea typeface="Aptos"/>
                <a:cs typeface="Aptos"/>
              </a:defRPr>
            </a:pPr>
            <a:r>
              <a:rPr sz="2175" b="1">
                <a:solidFill>
                  <a:srgbClr val="163D2E"/>
                </a:solidFill>
                <a:latin typeface="Aptos"/>
                <a:ea typeface="Aptos"/>
                <a:cs typeface="Aptos"/>
              </a:rPr>
              <a:t>Termin immer wieder verschoben</a:t>
            </a:r>
          </a:p>
        </p:txBody>
      </p:sp>
      <p:sp>
        <p:nvSpPr>
          <p:cNvPr id="11" name="Warten1-Text">
            <a:extLst>
              <a:ext uri="{FF2B5EF4-FFF2-40B4-BE49-F238E27FC236}">
                <a16:creationId xmlns:a16="http://schemas.microsoft.com/office/drawing/2014/main" id="{AA1757A9-CBAB-41A3-864A-5A4AF552B4A7}"/>
              </a:ext>
            </a:extLst>
          </p:cNvPr>
          <p:cNvSpPr>
            <a:spLocks noGrp="1"/>
          </p:cNvSpPr>
          <p:nvPr/>
        </p:nvSpPr>
        <p:spPr>
          <a:xfrm>
            <a:off x="714375" y="3314700"/>
            <a:ext cx="5410200" cy="381000"/>
          </a:xfrm>
          <a:prstGeom prst="rect">
            <a:avLst/>
          </a:prstGeom>
          <a:noFill/>
          <a:ln w="0">
            <a:noFill/>
          </a:ln>
        </p:spPr>
        <p:txBody>
          <a:bodyPr wrap="none" lIns="0" tIns="0" rIns="0" bIns="0" anchor="t">
            <a:noAutofit/>
          </a:bodyPr>
          <a:lstStyle/>
          <a:p>
            <a:pPr>
              <a:defRPr sz="1800" b="0">
                <a:solidFill>
                  <a:srgbClr val="627268"/>
                </a:solidFill>
                <a:latin typeface="Aptos"/>
                <a:ea typeface="Aptos"/>
                <a:cs typeface="Aptos"/>
              </a:defRPr>
            </a:pPr>
            <a:r>
              <a:rPr sz="1800" b="0">
                <a:solidFill>
                  <a:srgbClr val="627268"/>
                </a:solidFill>
                <a:latin typeface="Aptos"/>
                <a:ea typeface="Aptos"/>
                <a:cs typeface="Aptos"/>
              </a:rPr>
              <a:t>Am Ende kam ein anderer Betrieb.</a:t>
            </a:r>
          </a:p>
        </p:txBody>
      </p:sp>
      <p:sp>
        <p:nvSpPr>
          <p:cNvPr id="12" name="Warten2-Feld">
            <a:extLst>
              <a:ext uri="{FF2B5EF4-FFF2-40B4-BE49-F238E27FC236}">
                <a16:creationId xmlns:a16="http://schemas.microsoft.com/office/drawing/2014/main" id="{6B109469-926F-4E30-A733-9F89DBD67DBD}"/>
              </a:ext>
            </a:extLst>
          </p:cNvPr>
          <p:cNvSpPr>
            <a:spLocks noGrp="1"/>
          </p:cNvSpPr>
          <p:nvPr/>
        </p:nvSpPr>
        <p:spPr>
          <a:xfrm>
            <a:off x="533400" y="3905250"/>
            <a:ext cx="5772150" cy="1000125"/>
          </a:xfrm>
          <a:prstGeom prst="roundRect">
            <a:avLst>
              <a:gd name="adj" fmla="val 7619"/>
            </a:avLst>
          </a:prstGeom>
          <a:solidFill>
            <a:srgbClr val="E6EADC"/>
          </a:solidFill>
          <a:ln w="0">
            <a:noFill/>
          </a:ln>
        </p:spPr>
        <p:txBody>
          <a:bodyPr/>
          <a:lstStyle/>
          <a:p>
            <a:endParaRPr lang="de-DE"/>
          </a:p>
        </p:txBody>
      </p:sp>
      <p:sp>
        <p:nvSpPr>
          <p:cNvPr id="13" name="Warten2-Titel">
            <a:extLst>
              <a:ext uri="{FF2B5EF4-FFF2-40B4-BE49-F238E27FC236}">
                <a16:creationId xmlns:a16="http://schemas.microsoft.com/office/drawing/2014/main" id="{CE7C9E01-8A4A-4E11-8642-51FD70F45FE9}"/>
              </a:ext>
            </a:extLst>
          </p:cNvPr>
          <p:cNvSpPr>
            <a:spLocks noGrp="1"/>
          </p:cNvSpPr>
          <p:nvPr/>
        </p:nvSpPr>
        <p:spPr>
          <a:xfrm>
            <a:off x="714375" y="3971925"/>
            <a:ext cx="5410200" cy="419100"/>
          </a:xfrm>
          <a:prstGeom prst="rect">
            <a:avLst/>
          </a:prstGeom>
          <a:noFill/>
          <a:ln w="0">
            <a:noFill/>
          </a:ln>
        </p:spPr>
        <p:txBody>
          <a:bodyPr wrap="none" lIns="0" tIns="0" rIns="0" bIns="0" anchor="t">
            <a:noAutofit/>
          </a:bodyPr>
          <a:lstStyle/>
          <a:p>
            <a:pPr>
              <a:defRPr sz="2175" b="1">
                <a:solidFill>
                  <a:srgbClr val="163D2E"/>
                </a:solidFill>
                <a:latin typeface="Aptos"/>
                <a:ea typeface="Aptos"/>
                <a:cs typeface="Aptos"/>
              </a:defRPr>
            </a:pPr>
            <a:r>
              <a:rPr sz="2175" b="1" dirty="0" err="1">
                <a:solidFill>
                  <a:srgbClr val="163D2E"/>
                </a:solidFill>
                <a:latin typeface="Aptos"/>
                <a:ea typeface="Aptos"/>
                <a:cs typeface="Aptos"/>
              </a:rPr>
              <a:t>Etwa</a:t>
            </a:r>
            <a:r>
              <a:rPr sz="2175" b="1" dirty="0">
                <a:solidFill>
                  <a:srgbClr val="163D2E"/>
                </a:solidFill>
                <a:latin typeface="Aptos"/>
                <a:ea typeface="Aptos"/>
                <a:cs typeface="Aptos"/>
              </a:rPr>
              <a:t> </a:t>
            </a:r>
            <a:r>
              <a:rPr lang="de-DE" sz="2175" b="1" dirty="0">
                <a:solidFill>
                  <a:srgbClr val="163D2E"/>
                </a:solidFill>
                <a:latin typeface="Aptos"/>
                <a:ea typeface="Aptos"/>
                <a:cs typeface="Aptos"/>
              </a:rPr>
              <a:t>10 Tage </a:t>
            </a:r>
            <a:r>
              <a:rPr sz="2175" b="1" dirty="0">
                <a:solidFill>
                  <a:srgbClr val="163D2E"/>
                </a:solidFill>
                <a:latin typeface="Aptos"/>
                <a:ea typeface="Aptos"/>
                <a:cs typeface="Aptos"/>
              </a:rPr>
              <a:t>Ruhe</a:t>
            </a:r>
          </a:p>
        </p:txBody>
      </p:sp>
      <p:sp>
        <p:nvSpPr>
          <p:cNvPr id="14" name="Warten2-Text">
            <a:extLst>
              <a:ext uri="{FF2B5EF4-FFF2-40B4-BE49-F238E27FC236}">
                <a16:creationId xmlns:a16="http://schemas.microsoft.com/office/drawing/2014/main" id="{198BF694-B214-41AA-A579-47E7D437447B}"/>
              </a:ext>
            </a:extLst>
          </p:cNvPr>
          <p:cNvSpPr>
            <a:spLocks noGrp="1"/>
          </p:cNvSpPr>
          <p:nvPr/>
        </p:nvSpPr>
        <p:spPr>
          <a:xfrm>
            <a:off x="714375" y="4429125"/>
            <a:ext cx="5410200" cy="381000"/>
          </a:xfrm>
          <a:prstGeom prst="rect">
            <a:avLst/>
          </a:prstGeom>
          <a:noFill/>
          <a:ln w="0">
            <a:noFill/>
          </a:ln>
        </p:spPr>
        <p:txBody>
          <a:bodyPr wrap="none" lIns="0" tIns="0" rIns="0" bIns="0" anchor="t">
            <a:noAutofit/>
          </a:bodyPr>
          <a:lstStyle/>
          <a:p>
            <a:pPr>
              <a:defRPr sz="1800" b="0">
                <a:solidFill>
                  <a:srgbClr val="627268"/>
                </a:solidFill>
                <a:latin typeface="Aptos"/>
                <a:ea typeface="Aptos"/>
                <a:cs typeface="Aptos"/>
              </a:defRPr>
            </a:pPr>
            <a:r>
              <a:rPr sz="1800" b="0">
                <a:solidFill>
                  <a:srgbClr val="627268"/>
                </a:solidFill>
                <a:latin typeface="Aptos"/>
                <a:ea typeface="Aptos"/>
                <a:cs typeface="Aptos"/>
              </a:rPr>
              <a:t>Danach wurde der Mais gelegt.</a:t>
            </a:r>
          </a:p>
        </p:txBody>
      </p:sp>
      <p:sp>
        <p:nvSpPr>
          <p:cNvPr id="15" name="Warten3-Feld">
            <a:extLst>
              <a:ext uri="{FF2B5EF4-FFF2-40B4-BE49-F238E27FC236}">
                <a16:creationId xmlns:a16="http://schemas.microsoft.com/office/drawing/2014/main" id="{14BFF700-1905-4D05-8E16-6319B77B59A5}"/>
              </a:ext>
            </a:extLst>
          </p:cNvPr>
          <p:cNvSpPr>
            <a:spLocks noGrp="1"/>
          </p:cNvSpPr>
          <p:nvPr/>
        </p:nvSpPr>
        <p:spPr>
          <a:xfrm>
            <a:off x="533400" y="5019675"/>
            <a:ext cx="5772150" cy="1000125"/>
          </a:xfrm>
          <a:prstGeom prst="roundRect">
            <a:avLst>
              <a:gd name="adj" fmla="val 7619"/>
            </a:avLst>
          </a:prstGeom>
          <a:solidFill>
            <a:srgbClr val="FFFFFF"/>
          </a:solidFill>
          <a:ln w="0">
            <a:noFill/>
          </a:ln>
        </p:spPr>
        <p:txBody>
          <a:bodyPr/>
          <a:lstStyle/>
          <a:p>
            <a:endParaRPr lang="de-DE"/>
          </a:p>
        </p:txBody>
      </p:sp>
      <p:sp>
        <p:nvSpPr>
          <p:cNvPr id="16" name="Warten3-Titel">
            <a:extLst>
              <a:ext uri="{FF2B5EF4-FFF2-40B4-BE49-F238E27FC236}">
                <a16:creationId xmlns:a16="http://schemas.microsoft.com/office/drawing/2014/main" id="{631F4596-B343-4448-8121-9BD0BD4471DA}"/>
              </a:ext>
            </a:extLst>
          </p:cNvPr>
          <p:cNvSpPr>
            <a:spLocks noGrp="1"/>
          </p:cNvSpPr>
          <p:nvPr/>
        </p:nvSpPr>
        <p:spPr>
          <a:xfrm>
            <a:off x="714375" y="5086350"/>
            <a:ext cx="5410200" cy="419100"/>
          </a:xfrm>
          <a:prstGeom prst="rect">
            <a:avLst/>
          </a:prstGeom>
          <a:noFill/>
          <a:ln w="0">
            <a:noFill/>
          </a:ln>
        </p:spPr>
        <p:txBody>
          <a:bodyPr wrap="none" lIns="0" tIns="0" rIns="0" bIns="0" anchor="t">
            <a:noAutofit/>
          </a:bodyPr>
          <a:lstStyle/>
          <a:p>
            <a:pPr>
              <a:defRPr sz="2175" b="1">
                <a:solidFill>
                  <a:srgbClr val="163D2E"/>
                </a:solidFill>
                <a:latin typeface="Aptos"/>
                <a:ea typeface="Aptos"/>
                <a:cs typeface="Aptos"/>
              </a:defRPr>
            </a:pPr>
            <a:r>
              <a:rPr sz="2175" b="1">
                <a:solidFill>
                  <a:srgbClr val="163D2E"/>
                </a:solidFill>
                <a:latin typeface="Aptos"/>
                <a:ea typeface="Aptos"/>
                <a:cs typeface="Aptos"/>
              </a:rPr>
              <a:t>Das Ergebnis gefiel uns</a:t>
            </a:r>
          </a:p>
        </p:txBody>
      </p:sp>
      <p:sp>
        <p:nvSpPr>
          <p:cNvPr id="17" name="Warten3-Text">
            <a:extLst>
              <a:ext uri="{FF2B5EF4-FFF2-40B4-BE49-F238E27FC236}">
                <a16:creationId xmlns:a16="http://schemas.microsoft.com/office/drawing/2014/main" id="{C3BFD017-1111-4E19-9B25-9D41126DFC39}"/>
              </a:ext>
            </a:extLst>
          </p:cNvPr>
          <p:cNvSpPr>
            <a:spLocks noGrp="1"/>
          </p:cNvSpPr>
          <p:nvPr/>
        </p:nvSpPr>
        <p:spPr>
          <a:xfrm>
            <a:off x="714375" y="5543550"/>
            <a:ext cx="5410200" cy="381000"/>
          </a:xfrm>
          <a:prstGeom prst="rect">
            <a:avLst/>
          </a:prstGeom>
          <a:noFill/>
          <a:ln w="0">
            <a:noFill/>
          </a:ln>
        </p:spPr>
        <p:txBody>
          <a:bodyPr wrap="none" lIns="0" tIns="0" rIns="0" bIns="0" anchor="t">
            <a:noAutofit/>
          </a:bodyPr>
          <a:lstStyle/>
          <a:p>
            <a:pPr>
              <a:defRPr sz="1800" b="0">
                <a:solidFill>
                  <a:srgbClr val="627268"/>
                </a:solidFill>
                <a:latin typeface="Aptos"/>
                <a:ea typeface="Aptos"/>
                <a:cs typeface="Aptos"/>
              </a:defRPr>
            </a:pPr>
            <a:r>
              <a:rPr sz="1800" b="0">
                <a:solidFill>
                  <a:srgbClr val="627268"/>
                </a:solidFill>
                <a:latin typeface="Aptos"/>
                <a:ea typeface="Aptos"/>
                <a:cs typeface="Aptos"/>
              </a:rPr>
              <a:t>Daraus entstand unser heutiges Verfahren.</a:t>
            </a:r>
          </a:p>
        </p:txBody>
      </p:sp>
    </p:spTree>
    <p:extLst>
      <p:ext uri="{BB962C8B-B14F-4D97-AF65-F5344CB8AC3E}">
        <p14:creationId xmlns:p14="http://schemas.microsoft.com/office/powerpoint/2010/main" val="12519134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5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5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250"/>
                                        <p:tgtEl>
                                          <p:spTgt spid="8"/>
                                        </p:tgtEl>
                                      </p:cBhvr>
                                    </p:animEffect>
                                  </p:childTnLst>
                                </p:cTn>
                              </p:par>
                              <p:par>
                                <p:cTn id="14" presetID="10" presetClass="entr" presetSubtype="0" fill="hold"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250"/>
                                        <p:tgtEl>
                                          <p:spTgt spid="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250"/>
                                        <p:tgtEl>
                                          <p:spTgt spid="1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250"/>
                                        <p:tgtEl>
                                          <p:spTgt spid="1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250"/>
                                        <p:tgtEl>
                                          <p:spTgt spid="1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250"/>
                                        <p:tgtEl>
                                          <p:spTgt spid="13"/>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250"/>
                                        <p:tgtEl>
                                          <p:spTgt spid="14"/>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250"/>
                                        <p:tgtEl>
                                          <p:spTgt spid="15"/>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250"/>
                                        <p:tgtEl>
                                          <p:spTgt spid="1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250"/>
                                        <p:tgtEl>
                                          <p:spTgt spid="17"/>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
                                        </p:tgtEl>
                                        <p:attrNameLst>
                                          <p:attrName>style.visibility</p:attrName>
                                        </p:attrNameLst>
                                      </p:cBhvr>
                                      <p:to>
                                        <p:strVal val="visible"/>
                                      </p:to>
                                    </p:set>
                                    <p:animEffect transition="in" filter="fade">
                                      <p:cBhvr>
                                        <p:cTn id="5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animBg="1"/>
      <p:bldP spid="7" grpId="0"/>
      <p:bldP spid="8" grpId="0"/>
      <p:bldP spid="9" grpId="0" animBg="1"/>
      <p:bldP spid="10" grpId="0"/>
      <p:bldP spid="11" grpId="0"/>
      <p:bldP spid="12" grpId="0" animBg="1"/>
      <p:bldP spid="13" grpId="0"/>
      <p:bldP spid="14" grpId="0"/>
      <p:bldP spid="15" grpId="0" animBg="1"/>
      <p:bldP spid="16"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4F2E9"/>
        </a:solidFill>
        <a:effectLst/>
      </p:bgPr>
    </p:bg>
    <p:spTree>
      <p:nvGrpSpPr>
        <p:cNvPr id="1" name=""/>
        <p:cNvGrpSpPr/>
        <p:nvPr/>
      </p:nvGrpSpPr>
      <p:grpSpPr>
        <a:xfrm>
          <a:off x="0" y="0"/>
          <a:ext cx="0" cy="0"/>
          <a:chOff x="0" y="0"/>
          <a:chExt cx="0" cy="0"/>
        </a:xfrm>
      </p:grpSpPr>
      <p:sp>
        <p:nvSpPr>
          <p:cNvPr id="26" name="SAATBETT">
            <a:extLst>
              <a:ext uri="{FF2B5EF4-FFF2-40B4-BE49-F238E27FC236}">
                <a16:creationId xmlns:a16="http://schemas.microsoft.com/office/drawing/2014/main" id="{A7C70082-B405-4B20-A982-875F292D1A94}"/>
              </a:ext>
            </a:extLst>
          </p:cNvPr>
          <p:cNvSpPr>
            <a:spLocks noGrp="1"/>
          </p:cNvSpPr>
          <p:nvPr/>
        </p:nvSpPr>
        <p:spPr>
          <a:xfrm>
            <a:off x="533400" y="285750"/>
            <a:ext cx="10763250" cy="247650"/>
          </a:xfrm>
          <a:prstGeom prst="rect">
            <a:avLst/>
          </a:prstGeom>
          <a:noFill/>
          <a:ln w="0">
            <a:noFill/>
          </a:ln>
        </p:spPr>
        <p:txBody>
          <a:bodyPr wrap="none" lIns="0" tIns="0" rIns="0" bIns="0" anchor="t">
            <a:noAutofit/>
          </a:bodyPr>
          <a:lstStyle/>
          <a:p>
            <a:pPr>
              <a:defRPr sz="1350" b="1">
                <a:solidFill>
                  <a:srgbClr val="648368"/>
                </a:solidFill>
                <a:latin typeface="Aptos"/>
                <a:ea typeface="Aptos"/>
                <a:cs typeface="Aptos"/>
              </a:defRPr>
            </a:pPr>
            <a:r>
              <a:rPr sz="1350" b="1">
                <a:solidFill>
                  <a:srgbClr val="648368"/>
                </a:solidFill>
                <a:latin typeface="Aptos"/>
                <a:ea typeface="Aptos"/>
                <a:cs typeface="Aptos"/>
              </a:rPr>
              <a:t>SAATBETT</a:t>
            </a:r>
          </a:p>
        </p:txBody>
      </p:sp>
      <p:sp>
        <p:nvSpPr>
          <p:cNvPr id="2" name="Heute bereiten wir das Saatbett früh vor">
            <a:extLst>
              <a:ext uri="{FF2B5EF4-FFF2-40B4-BE49-F238E27FC236}">
                <a16:creationId xmlns:a16="http://schemas.microsoft.com/office/drawing/2014/main" id="{AB1FEDB3-522E-4CA9-8619-4E9D070EC5DB}"/>
              </a:ext>
            </a:extLst>
          </p:cNvPr>
          <p:cNvSpPr>
            <a:spLocks noGrp="1"/>
          </p:cNvSpPr>
          <p:nvPr/>
        </p:nvSpPr>
        <p:spPr>
          <a:xfrm>
            <a:off x="533400" y="752475"/>
            <a:ext cx="11125200" cy="638175"/>
          </a:xfrm>
          <a:prstGeom prst="rect">
            <a:avLst/>
          </a:prstGeom>
          <a:noFill/>
          <a:ln w="0">
            <a:noFill/>
          </a:ln>
        </p:spPr>
        <p:txBody>
          <a:bodyPr wrap="none" lIns="0" tIns="0" rIns="0" bIns="0" anchor="t">
            <a:noAutofit/>
          </a:bodyPr>
          <a:lstStyle/>
          <a:p>
            <a:pPr>
              <a:defRPr sz="3375" b="1">
                <a:solidFill>
                  <a:srgbClr val="17362B"/>
                </a:solidFill>
                <a:latin typeface="Aptos"/>
                <a:ea typeface="Aptos"/>
                <a:cs typeface="Aptos"/>
              </a:defRPr>
            </a:pPr>
            <a:r>
              <a:rPr sz="3375" b="1">
                <a:solidFill>
                  <a:srgbClr val="17362B"/>
                </a:solidFill>
                <a:latin typeface="Aptos"/>
                <a:ea typeface="Aptos"/>
                <a:cs typeface="Aptos"/>
              </a:rPr>
              <a:t>Heute bereiten wir das Saatbett früh vor</a:t>
            </a:r>
          </a:p>
        </p:txBody>
      </p:sp>
      <p:sp>
        <p:nvSpPr>
          <p:cNvPr id="3" name="07">
            <a:extLst>
              <a:ext uri="{FF2B5EF4-FFF2-40B4-BE49-F238E27FC236}">
                <a16:creationId xmlns:a16="http://schemas.microsoft.com/office/drawing/2014/main" id="{82B5DA29-C4D9-4E32-9F79-26F2B186FBF3}"/>
              </a:ext>
            </a:extLst>
          </p:cNvPr>
          <p:cNvSpPr>
            <a:spLocks noGrp="1"/>
          </p:cNvSpPr>
          <p:nvPr/>
        </p:nvSpPr>
        <p:spPr>
          <a:xfrm>
            <a:off x="11277600" y="6448425"/>
            <a:ext cx="571500" cy="228600"/>
          </a:xfrm>
          <a:prstGeom prst="rect">
            <a:avLst/>
          </a:prstGeom>
          <a:noFill/>
          <a:ln w="0">
            <a:noFill/>
          </a:ln>
        </p:spPr>
        <p:txBody>
          <a:bodyPr wrap="none" lIns="0" tIns="0" rIns="0" bIns="0" anchor="t">
            <a:noAutofit/>
          </a:bodyPr>
          <a:lstStyle/>
          <a:p>
            <a:pPr>
              <a:defRPr sz="1275" b="0">
                <a:solidFill>
                  <a:srgbClr val="627268"/>
                </a:solidFill>
                <a:latin typeface="Aptos"/>
                <a:ea typeface="Aptos"/>
                <a:cs typeface="Aptos"/>
              </a:defRPr>
            </a:pPr>
            <a:r>
              <a:rPr sz="1275" b="0">
                <a:solidFill>
                  <a:srgbClr val="627268"/>
                </a:solidFill>
                <a:latin typeface="Aptos"/>
                <a:ea typeface="Aptos"/>
                <a:cs typeface="Aptos"/>
              </a:rPr>
              <a:t>07</a:t>
            </a:r>
          </a:p>
        </p:txBody>
      </p:sp>
      <p:sp>
        <p:nvSpPr>
          <p:cNvPr id="4" name="Direkt nach der Zuckerrübenaussaat">
            <a:extLst>
              <a:ext uri="{FF2B5EF4-FFF2-40B4-BE49-F238E27FC236}">
                <a16:creationId xmlns:a16="http://schemas.microsoft.com/office/drawing/2014/main" id="{F5811ECD-5940-4353-B1F1-3BD2582C8D4B}"/>
              </a:ext>
            </a:extLst>
          </p:cNvPr>
          <p:cNvSpPr>
            <a:spLocks noGrp="1"/>
          </p:cNvSpPr>
          <p:nvPr/>
        </p:nvSpPr>
        <p:spPr>
          <a:xfrm>
            <a:off x="533400" y="1724025"/>
            <a:ext cx="11125200" cy="514350"/>
          </a:xfrm>
          <a:prstGeom prst="rect">
            <a:avLst/>
          </a:prstGeom>
          <a:noFill/>
          <a:ln w="0">
            <a:noFill/>
          </a:ln>
        </p:spPr>
        <p:txBody>
          <a:bodyPr wrap="none" lIns="0" tIns="0" rIns="0" bIns="0" anchor="t">
            <a:noAutofit/>
          </a:bodyPr>
          <a:lstStyle/>
          <a:p>
            <a:pPr>
              <a:defRPr sz="2700" b="1">
                <a:solidFill>
                  <a:srgbClr val="163D2E"/>
                </a:solidFill>
                <a:latin typeface="Aptos"/>
                <a:ea typeface="Aptos"/>
                <a:cs typeface="Aptos"/>
              </a:defRPr>
            </a:pPr>
            <a:r>
              <a:rPr sz="2700" b="1">
                <a:solidFill>
                  <a:srgbClr val="163D2E"/>
                </a:solidFill>
                <a:latin typeface="Aptos"/>
                <a:ea typeface="Aptos"/>
                <a:cs typeface="Aptos"/>
              </a:rPr>
              <a:t>Direkt nach der Zuckerrübenaussaat</a:t>
            </a:r>
          </a:p>
        </p:txBody>
      </p:sp>
      <p:sp>
        <p:nvSpPr>
          <p:cNvPr id="5" name="Verfahren1-Pfeil">
            <a:extLst>
              <a:ext uri="{FF2B5EF4-FFF2-40B4-BE49-F238E27FC236}">
                <a16:creationId xmlns:a16="http://schemas.microsoft.com/office/drawing/2014/main" id="{E8BCB343-1745-4935-9C2F-C99EAD93636B}"/>
              </a:ext>
            </a:extLst>
          </p:cNvPr>
          <p:cNvSpPr>
            <a:spLocks noGrp="1"/>
          </p:cNvSpPr>
          <p:nvPr/>
        </p:nvSpPr>
        <p:spPr>
          <a:xfrm>
            <a:off x="3095625" y="3514725"/>
            <a:ext cx="276225" cy="152400"/>
          </a:xfrm>
          <a:prstGeom prst="rightArrow">
            <a:avLst/>
          </a:prstGeom>
          <a:solidFill>
            <a:srgbClr val="648368"/>
          </a:solidFill>
          <a:ln w="0">
            <a:noFill/>
          </a:ln>
        </p:spPr>
        <p:txBody>
          <a:bodyPr/>
          <a:lstStyle/>
          <a:p>
            <a:endParaRPr lang="de-DE"/>
          </a:p>
        </p:txBody>
      </p:sp>
      <p:sp>
        <p:nvSpPr>
          <p:cNvPr id="6" name="Verfahren0-Feld">
            <a:extLst>
              <a:ext uri="{FF2B5EF4-FFF2-40B4-BE49-F238E27FC236}">
                <a16:creationId xmlns:a16="http://schemas.microsoft.com/office/drawing/2014/main" id="{09BB59CC-94C2-4943-A2F1-7638847C936B}"/>
              </a:ext>
            </a:extLst>
          </p:cNvPr>
          <p:cNvSpPr>
            <a:spLocks noGrp="1"/>
          </p:cNvSpPr>
          <p:nvPr/>
        </p:nvSpPr>
        <p:spPr>
          <a:xfrm>
            <a:off x="533400" y="2581275"/>
            <a:ext cx="2524125" cy="2495550"/>
          </a:xfrm>
          <a:prstGeom prst="roundRect">
            <a:avLst>
              <a:gd name="adj" fmla="val 3053"/>
            </a:avLst>
          </a:prstGeom>
          <a:solidFill>
            <a:srgbClr val="FFFFFF"/>
          </a:solidFill>
          <a:ln w="0">
            <a:noFill/>
          </a:ln>
        </p:spPr>
        <p:txBody>
          <a:bodyPr/>
          <a:lstStyle/>
          <a:p>
            <a:endParaRPr lang="de-DE"/>
          </a:p>
        </p:txBody>
      </p:sp>
      <p:sp>
        <p:nvSpPr>
          <p:cNvPr id="7" name="Verfahren0-Nr">
            <a:extLst>
              <a:ext uri="{FF2B5EF4-FFF2-40B4-BE49-F238E27FC236}">
                <a16:creationId xmlns:a16="http://schemas.microsoft.com/office/drawing/2014/main" id="{D0FC88C3-AA3B-4244-ABA1-82B33917F529}"/>
              </a:ext>
            </a:extLst>
          </p:cNvPr>
          <p:cNvSpPr>
            <a:spLocks noGrp="1"/>
          </p:cNvSpPr>
          <p:nvPr/>
        </p:nvSpPr>
        <p:spPr>
          <a:xfrm>
            <a:off x="685800" y="2657475"/>
            <a:ext cx="2190750" cy="552450"/>
          </a:xfrm>
          <a:prstGeom prst="rect">
            <a:avLst/>
          </a:prstGeom>
          <a:noFill/>
          <a:ln w="0">
            <a:noFill/>
          </a:ln>
        </p:spPr>
        <p:txBody>
          <a:bodyPr wrap="none" lIns="0" tIns="0" rIns="0" bIns="0" anchor="t">
            <a:noAutofit/>
          </a:bodyPr>
          <a:lstStyle/>
          <a:p>
            <a:pPr>
              <a:defRPr sz="3000" b="1">
                <a:solidFill>
                  <a:srgbClr val="D8A52D"/>
                </a:solidFill>
                <a:latin typeface="Aptos"/>
                <a:ea typeface="Aptos"/>
                <a:cs typeface="Aptos"/>
              </a:defRPr>
            </a:pPr>
            <a:r>
              <a:rPr sz="3000" b="1">
                <a:solidFill>
                  <a:srgbClr val="D8A52D"/>
                </a:solidFill>
                <a:latin typeface="Aptos"/>
                <a:ea typeface="Aptos"/>
                <a:cs typeface="Aptos"/>
              </a:rPr>
              <a:t>01</a:t>
            </a:r>
          </a:p>
        </p:txBody>
      </p:sp>
      <p:sp>
        <p:nvSpPr>
          <p:cNvPr id="8" name="Verfahren0-Titel">
            <a:extLst>
              <a:ext uri="{FF2B5EF4-FFF2-40B4-BE49-F238E27FC236}">
                <a16:creationId xmlns:a16="http://schemas.microsoft.com/office/drawing/2014/main" id="{A66BCA4A-E660-4AA0-A707-43190D97AEBB}"/>
              </a:ext>
            </a:extLst>
          </p:cNvPr>
          <p:cNvSpPr>
            <a:spLocks noGrp="1"/>
          </p:cNvSpPr>
          <p:nvPr/>
        </p:nvSpPr>
        <p:spPr>
          <a:xfrm>
            <a:off x="685800" y="3305175"/>
            <a:ext cx="2257425" cy="476250"/>
          </a:xfrm>
          <a:prstGeom prst="rect">
            <a:avLst/>
          </a:prstGeom>
          <a:noFill/>
          <a:ln w="0">
            <a:noFill/>
          </a:ln>
        </p:spPr>
        <p:txBody>
          <a:bodyPr wrap="none" lIns="0" tIns="0" rIns="0" bIns="0" anchor="t">
            <a:noAutofit/>
          </a:bodyPr>
          <a:lstStyle/>
          <a:p>
            <a:pPr>
              <a:defRPr sz="2400" b="1">
                <a:solidFill>
                  <a:srgbClr val="163D2E"/>
                </a:solidFill>
                <a:latin typeface="Aptos"/>
                <a:ea typeface="Aptos"/>
                <a:cs typeface="Aptos"/>
              </a:defRPr>
            </a:pPr>
            <a:r>
              <a:rPr sz="2400" b="1">
                <a:solidFill>
                  <a:srgbClr val="163D2E"/>
                </a:solidFill>
                <a:latin typeface="Aptos"/>
                <a:ea typeface="Aptos"/>
                <a:cs typeface="Aptos"/>
              </a:rPr>
              <a:t>Organik</a:t>
            </a:r>
          </a:p>
        </p:txBody>
      </p:sp>
      <p:sp>
        <p:nvSpPr>
          <p:cNvPr id="9" name="Verfahren0-Detail">
            <a:extLst>
              <a:ext uri="{FF2B5EF4-FFF2-40B4-BE49-F238E27FC236}">
                <a16:creationId xmlns:a16="http://schemas.microsoft.com/office/drawing/2014/main" id="{F3C39449-9F06-43EA-B676-B663E0ABA085}"/>
              </a:ext>
            </a:extLst>
          </p:cNvPr>
          <p:cNvSpPr>
            <a:spLocks noGrp="1"/>
          </p:cNvSpPr>
          <p:nvPr/>
        </p:nvSpPr>
        <p:spPr>
          <a:xfrm>
            <a:off x="685800" y="3886200"/>
            <a:ext cx="2276475" cy="1133475"/>
          </a:xfrm>
          <a:prstGeom prst="rect">
            <a:avLst/>
          </a:prstGeom>
          <a:noFill/>
          <a:ln w="0">
            <a:noFill/>
          </a:ln>
        </p:spPr>
        <p:txBody>
          <a:bodyPr wrap="none" lIns="0" tIns="0" rIns="0" bIns="0" anchor="t">
            <a:noAutofit/>
          </a:bodyPr>
          <a:lstStyle/>
          <a:p>
            <a:pPr>
              <a:defRPr sz="1650" b="0">
                <a:solidFill>
                  <a:srgbClr val="627268"/>
                </a:solidFill>
                <a:latin typeface="Aptos"/>
                <a:ea typeface="Aptos"/>
                <a:cs typeface="Aptos"/>
              </a:defRPr>
            </a:pPr>
            <a:r>
              <a:rPr sz="1650" b="0">
                <a:solidFill>
                  <a:srgbClr val="627268"/>
                </a:solidFill>
                <a:latin typeface="Aptos"/>
                <a:ea typeface="Aptos"/>
                <a:cs typeface="Aptos"/>
              </a:rPr>
              <a:t>Hähnchenmist / Gärreste</a:t>
            </a:r>
          </a:p>
          <a:p>
            <a:pPr>
              <a:defRPr sz="1650" b="0">
                <a:solidFill>
                  <a:srgbClr val="627268"/>
                </a:solidFill>
                <a:latin typeface="Aptos"/>
                <a:ea typeface="Aptos"/>
                <a:cs typeface="Aptos"/>
              </a:defRPr>
            </a:pPr>
            <a:r>
              <a:rPr sz="1650" b="0">
                <a:solidFill>
                  <a:srgbClr val="627268"/>
                </a:solidFill>
                <a:latin typeface="Aptos"/>
                <a:ea typeface="Aptos"/>
                <a:cs typeface="Aptos"/>
              </a:rPr>
              <a:t>ausbringen und</a:t>
            </a:r>
          </a:p>
          <a:p>
            <a:pPr>
              <a:defRPr sz="1650" b="0">
                <a:solidFill>
                  <a:srgbClr val="627268"/>
                </a:solidFill>
                <a:latin typeface="Aptos"/>
                <a:ea typeface="Aptos"/>
                <a:cs typeface="Aptos"/>
              </a:defRPr>
            </a:pPr>
            <a:r>
              <a:rPr sz="1650" b="0">
                <a:solidFill>
                  <a:srgbClr val="627268"/>
                </a:solidFill>
                <a:latin typeface="Aptos"/>
                <a:ea typeface="Aptos"/>
                <a:cs typeface="Aptos"/>
              </a:rPr>
              <a:t>einarbeiten</a:t>
            </a:r>
          </a:p>
        </p:txBody>
      </p:sp>
      <p:sp>
        <p:nvSpPr>
          <p:cNvPr id="10" name="Verfahren2-Pfeil">
            <a:extLst>
              <a:ext uri="{FF2B5EF4-FFF2-40B4-BE49-F238E27FC236}">
                <a16:creationId xmlns:a16="http://schemas.microsoft.com/office/drawing/2014/main" id="{B3DC45EB-3392-4C7B-9D09-F63482B36BC7}"/>
              </a:ext>
            </a:extLst>
          </p:cNvPr>
          <p:cNvSpPr>
            <a:spLocks noGrp="1"/>
          </p:cNvSpPr>
          <p:nvPr/>
        </p:nvSpPr>
        <p:spPr>
          <a:xfrm>
            <a:off x="5972175" y="3514725"/>
            <a:ext cx="276225" cy="152400"/>
          </a:xfrm>
          <a:prstGeom prst="rightArrow">
            <a:avLst/>
          </a:prstGeom>
          <a:solidFill>
            <a:srgbClr val="648368"/>
          </a:solidFill>
          <a:ln w="0">
            <a:noFill/>
          </a:ln>
        </p:spPr>
        <p:txBody>
          <a:bodyPr/>
          <a:lstStyle/>
          <a:p>
            <a:endParaRPr lang="de-DE"/>
          </a:p>
        </p:txBody>
      </p:sp>
      <p:sp>
        <p:nvSpPr>
          <p:cNvPr id="11" name="Verfahren1-Feld">
            <a:extLst>
              <a:ext uri="{FF2B5EF4-FFF2-40B4-BE49-F238E27FC236}">
                <a16:creationId xmlns:a16="http://schemas.microsoft.com/office/drawing/2014/main" id="{9627F7DC-2E57-48AE-B4E1-0DE1275C91B5}"/>
              </a:ext>
            </a:extLst>
          </p:cNvPr>
          <p:cNvSpPr>
            <a:spLocks noGrp="1"/>
          </p:cNvSpPr>
          <p:nvPr/>
        </p:nvSpPr>
        <p:spPr>
          <a:xfrm>
            <a:off x="3409950" y="2581275"/>
            <a:ext cx="2524125" cy="2495550"/>
          </a:xfrm>
          <a:prstGeom prst="roundRect">
            <a:avLst>
              <a:gd name="adj" fmla="val 3053"/>
            </a:avLst>
          </a:prstGeom>
          <a:solidFill>
            <a:srgbClr val="FFFFFF"/>
          </a:solidFill>
          <a:ln w="0">
            <a:noFill/>
          </a:ln>
        </p:spPr>
        <p:txBody>
          <a:bodyPr/>
          <a:lstStyle/>
          <a:p>
            <a:endParaRPr lang="de-DE"/>
          </a:p>
        </p:txBody>
      </p:sp>
      <p:sp>
        <p:nvSpPr>
          <p:cNvPr id="12" name="Verfahren1-Nr">
            <a:extLst>
              <a:ext uri="{FF2B5EF4-FFF2-40B4-BE49-F238E27FC236}">
                <a16:creationId xmlns:a16="http://schemas.microsoft.com/office/drawing/2014/main" id="{AF4E5B3A-0F0A-4DEE-8EE4-9CC0CE135024}"/>
              </a:ext>
            </a:extLst>
          </p:cNvPr>
          <p:cNvSpPr>
            <a:spLocks noGrp="1"/>
          </p:cNvSpPr>
          <p:nvPr/>
        </p:nvSpPr>
        <p:spPr>
          <a:xfrm>
            <a:off x="3562350" y="2657475"/>
            <a:ext cx="2190750" cy="552450"/>
          </a:xfrm>
          <a:prstGeom prst="rect">
            <a:avLst/>
          </a:prstGeom>
          <a:noFill/>
          <a:ln w="0">
            <a:noFill/>
          </a:ln>
        </p:spPr>
        <p:txBody>
          <a:bodyPr wrap="none" lIns="0" tIns="0" rIns="0" bIns="0" anchor="t">
            <a:noAutofit/>
          </a:bodyPr>
          <a:lstStyle/>
          <a:p>
            <a:pPr>
              <a:defRPr sz="3000" b="1">
                <a:solidFill>
                  <a:srgbClr val="D8A52D"/>
                </a:solidFill>
                <a:latin typeface="Aptos"/>
                <a:ea typeface="Aptos"/>
                <a:cs typeface="Aptos"/>
              </a:defRPr>
            </a:pPr>
            <a:r>
              <a:rPr sz="3000" b="1">
                <a:solidFill>
                  <a:srgbClr val="D8A52D"/>
                </a:solidFill>
                <a:latin typeface="Aptos"/>
                <a:ea typeface="Aptos"/>
                <a:cs typeface="Aptos"/>
              </a:rPr>
              <a:t>02</a:t>
            </a:r>
          </a:p>
        </p:txBody>
      </p:sp>
      <p:sp>
        <p:nvSpPr>
          <p:cNvPr id="13" name="Verfahren1-Titel">
            <a:extLst>
              <a:ext uri="{FF2B5EF4-FFF2-40B4-BE49-F238E27FC236}">
                <a16:creationId xmlns:a16="http://schemas.microsoft.com/office/drawing/2014/main" id="{FF24E1E3-85C9-4D76-9DF1-D01206CE5047}"/>
              </a:ext>
            </a:extLst>
          </p:cNvPr>
          <p:cNvSpPr>
            <a:spLocks noGrp="1"/>
          </p:cNvSpPr>
          <p:nvPr/>
        </p:nvSpPr>
        <p:spPr>
          <a:xfrm>
            <a:off x="3562350" y="3305175"/>
            <a:ext cx="2257425" cy="476250"/>
          </a:xfrm>
          <a:prstGeom prst="rect">
            <a:avLst/>
          </a:prstGeom>
          <a:noFill/>
          <a:ln w="0">
            <a:noFill/>
          </a:ln>
        </p:spPr>
        <p:txBody>
          <a:bodyPr wrap="none" lIns="0" tIns="0" rIns="0" bIns="0" anchor="t">
            <a:noAutofit/>
          </a:bodyPr>
          <a:lstStyle/>
          <a:p>
            <a:pPr>
              <a:defRPr sz="2400" b="1">
                <a:solidFill>
                  <a:srgbClr val="163D2E"/>
                </a:solidFill>
                <a:latin typeface="Aptos"/>
                <a:ea typeface="Aptos"/>
                <a:cs typeface="Aptos"/>
              </a:defRPr>
            </a:pPr>
            <a:r>
              <a:rPr sz="2400" b="1">
                <a:solidFill>
                  <a:srgbClr val="163D2E"/>
                </a:solidFill>
                <a:latin typeface="Aptos"/>
                <a:ea typeface="Aptos"/>
                <a:cs typeface="Aptos"/>
              </a:rPr>
              <a:t>Saatbett</a:t>
            </a:r>
          </a:p>
        </p:txBody>
      </p:sp>
      <p:sp>
        <p:nvSpPr>
          <p:cNvPr id="14" name="Verfahren1-Detail">
            <a:extLst>
              <a:ext uri="{FF2B5EF4-FFF2-40B4-BE49-F238E27FC236}">
                <a16:creationId xmlns:a16="http://schemas.microsoft.com/office/drawing/2014/main" id="{C9357B77-FB27-4888-9582-BEB0FABC84B5}"/>
              </a:ext>
            </a:extLst>
          </p:cNvPr>
          <p:cNvSpPr>
            <a:spLocks noGrp="1"/>
          </p:cNvSpPr>
          <p:nvPr/>
        </p:nvSpPr>
        <p:spPr>
          <a:xfrm>
            <a:off x="3562350" y="3886200"/>
            <a:ext cx="2276475" cy="1133475"/>
          </a:xfrm>
          <a:prstGeom prst="rect">
            <a:avLst/>
          </a:prstGeom>
          <a:noFill/>
          <a:ln w="0">
            <a:noFill/>
          </a:ln>
        </p:spPr>
        <p:txBody>
          <a:bodyPr wrap="none" lIns="0" tIns="0" rIns="0" bIns="0" anchor="t">
            <a:noAutofit/>
          </a:bodyPr>
          <a:lstStyle/>
          <a:p>
            <a:pPr>
              <a:defRPr sz="1650" b="0">
                <a:solidFill>
                  <a:srgbClr val="627268"/>
                </a:solidFill>
                <a:latin typeface="Aptos"/>
                <a:ea typeface="Aptos"/>
                <a:cs typeface="Aptos"/>
              </a:defRPr>
            </a:pPr>
            <a:r>
              <a:rPr sz="1650" b="0">
                <a:solidFill>
                  <a:srgbClr val="627268"/>
                </a:solidFill>
                <a:latin typeface="Aptos"/>
                <a:ea typeface="Aptos"/>
                <a:cs typeface="Aptos"/>
              </a:rPr>
              <a:t>direkt anschließend</a:t>
            </a:r>
          </a:p>
          <a:p>
            <a:pPr>
              <a:defRPr sz="1650" b="0">
                <a:solidFill>
                  <a:srgbClr val="627268"/>
                </a:solidFill>
                <a:latin typeface="Aptos"/>
                <a:ea typeface="Aptos"/>
                <a:cs typeface="Aptos"/>
              </a:defRPr>
            </a:pPr>
            <a:r>
              <a:rPr sz="1650" b="0">
                <a:solidFill>
                  <a:srgbClr val="627268"/>
                </a:solidFill>
                <a:latin typeface="Aptos"/>
                <a:ea typeface="Aptos"/>
                <a:cs typeface="Aptos"/>
              </a:rPr>
              <a:t>fertigstellen</a:t>
            </a:r>
          </a:p>
        </p:txBody>
      </p:sp>
      <p:sp>
        <p:nvSpPr>
          <p:cNvPr id="15" name="Verfahren3-Pfeil">
            <a:extLst>
              <a:ext uri="{FF2B5EF4-FFF2-40B4-BE49-F238E27FC236}">
                <a16:creationId xmlns:a16="http://schemas.microsoft.com/office/drawing/2014/main" id="{FDCC8F85-B538-4A8E-BB94-B271C8F821F4}"/>
              </a:ext>
            </a:extLst>
          </p:cNvPr>
          <p:cNvSpPr>
            <a:spLocks noGrp="1"/>
          </p:cNvSpPr>
          <p:nvPr/>
        </p:nvSpPr>
        <p:spPr>
          <a:xfrm>
            <a:off x="8848725" y="3514725"/>
            <a:ext cx="276225" cy="152400"/>
          </a:xfrm>
          <a:prstGeom prst="rightArrow">
            <a:avLst/>
          </a:prstGeom>
          <a:solidFill>
            <a:srgbClr val="648368"/>
          </a:solidFill>
          <a:ln w="0">
            <a:noFill/>
          </a:ln>
        </p:spPr>
        <p:txBody>
          <a:bodyPr/>
          <a:lstStyle/>
          <a:p>
            <a:endParaRPr lang="de-DE"/>
          </a:p>
        </p:txBody>
      </p:sp>
      <p:sp>
        <p:nvSpPr>
          <p:cNvPr id="16" name="Verfahren2-Feld">
            <a:extLst>
              <a:ext uri="{FF2B5EF4-FFF2-40B4-BE49-F238E27FC236}">
                <a16:creationId xmlns:a16="http://schemas.microsoft.com/office/drawing/2014/main" id="{D5097899-EE31-417F-BF9C-2B5452ED65DD}"/>
              </a:ext>
            </a:extLst>
          </p:cNvPr>
          <p:cNvSpPr>
            <a:spLocks noGrp="1"/>
          </p:cNvSpPr>
          <p:nvPr/>
        </p:nvSpPr>
        <p:spPr>
          <a:xfrm>
            <a:off x="6286500" y="2581275"/>
            <a:ext cx="2524125" cy="2495550"/>
          </a:xfrm>
          <a:prstGeom prst="roundRect">
            <a:avLst>
              <a:gd name="adj" fmla="val 3053"/>
            </a:avLst>
          </a:prstGeom>
          <a:solidFill>
            <a:srgbClr val="E6EADC"/>
          </a:solidFill>
          <a:ln w="0">
            <a:noFill/>
          </a:ln>
        </p:spPr>
        <p:txBody>
          <a:bodyPr/>
          <a:lstStyle/>
          <a:p>
            <a:endParaRPr lang="de-DE"/>
          </a:p>
        </p:txBody>
      </p:sp>
      <p:sp>
        <p:nvSpPr>
          <p:cNvPr id="17" name="Verfahren2-Nr">
            <a:extLst>
              <a:ext uri="{FF2B5EF4-FFF2-40B4-BE49-F238E27FC236}">
                <a16:creationId xmlns:a16="http://schemas.microsoft.com/office/drawing/2014/main" id="{06D0BAE6-C069-4CA3-973B-1870CEF898C2}"/>
              </a:ext>
            </a:extLst>
          </p:cNvPr>
          <p:cNvSpPr>
            <a:spLocks noGrp="1"/>
          </p:cNvSpPr>
          <p:nvPr/>
        </p:nvSpPr>
        <p:spPr>
          <a:xfrm>
            <a:off x="6438900" y="2657475"/>
            <a:ext cx="2190750" cy="552450"/>
          </a:xfrm>
          <a:prstGeom prst="rect">
            <a:avLst/>
          </a:prstGeom>
          <a:noFill/>
          <a:ln w="0">
            <a:noFill/>
          </a:ln>
        </p:spPr>
        <p:txBody>
          <a:bodyPr wrap="none" lIns="0" tIns="0" rIns="0" bIns="0" anchor="t">
            <a:noAutofit/>
          </a:bodyPr>
          <a:lstStyle/>
          <a:p>
            <a:pPr>
              <a:defRPr sz="3000" b="1">
                <a:solidFill>
                  <a:srgbClr val="D8A52D"/>
                </a:solidFill>
                <a:latin typeface="Aptos"/>
                <a:ea typeface="Aptos"/>
                <a:cs typeface="Aptos"/>
              </a:defRPr>
            </a:pPr>
            <a:r>
              <a:rPr sz="3000" b="1">
                <a:solidFill>
                  <a:srgbClr val="D8A52D"/>
                </a:solidFill>
                <a:latin typeface="Aptos"/>
                <a:ea typeface="Aptos"/>
                <a:cs typeface="Aptos"/>
              </a:rPr>
              <a:t>03</a:t>
            </a:r>
          </a:p>
        </p:txBody>
      </p:sp>
      <p:sp>
        <p:nvSpPr>
          <p:cNvPr id="18" name="Verfahren2-Titel">
            <a:extLst>
              <a:ext uri="{FF2B5EF4-FFF2-40B4-BE49-F238E27FC236}">
                <a16:creationId xmlns:a16="http://schemas.microsoft.com/office/drawing/2014/main" id="{C32E3669-C47C-4D24-BF76-9CA8138A59AC}"/>
              </a:ext>
            </a:extLst>
          </p:cNvPr>
          <p:cNvSpPr>
            <a:spLocks noGrp="1"/>
          </p:cNvSpPr>
          <p:nvPr/>
        </p:nvSpPr>
        <p:spPr>
          <a:xfrm>
            <a:off x="6438900" y="3305175"/>
            <a:ext cx="2257425" cy="476250"/>
          </a:xfrm>
          <a:prstGeom prst="rect">
            <a:avLst/>
          </a:prstGeom>
          <a:noFill/>
          <a:ln w="0">
            <a:noFill/>
          </a:ln>
        </p:spPr>
        <p:txBody>
          <a:bodyPr wrap="none" lIns="0" tIns="0" rIns="0" bIns="0" anchor="t">
            <a:noAutofit/>
          </a:bodyPr>
          <a:lstStyle/>
          <a:p>
            <a:pPr>
              <a:defRPr sz="2400" b="1">
                <a:solidFill>
                  <a:srgbClr val="163D2E"/>
                </a:solidFill>
                <a:latin typeface="Aptos"/>
                <a:ea typeface="Aptos"/>
                <a:cs typeface="Aptos"/>
              </a:defRPr>
            </a:pPr>
            <a:r>
              <a:rPr sz="2400" b="1">
                <a:solidFill>
                  <a:srgbClr val="163D2E"/>
                </a:solidFill>
                <a:latin typeface="Aptos"/>
                <a:ea typeface="Aptos"/>
                <a:cs typeface="Aptos"/>
              </a:rPr>
              <a:t>Ruhe</a:t>
            </a:r>
          </a:p>
        </p:txBody>
      </p:sp>
      <p:sp>
        <p:nvSpPr>
          <p:cNvPr id="19" name="Verfahren2-Detail">
            <a:extLst>
              <a:ext uri="{FF2B5EF4-FFF2-40B4-BE49-F238E27FC236}">
                <a16:creationId xmlns:a16="http://schemas.microsoft.com/office/drawing/2014/main" id="{B428D31B-B1A4-4CBD-BBCD-02E4DA8230FE}"/>
              </a:ext>
            </a:extLst>
          </p:cNvPr>
          <p:cNvSpPr>
            <a:spLocks noGrp="1"/>
          </p:cNvSpPr>
          <p:nvPr/>
        </p:nvSpPr>
        <p:spPr>
          <a:xfrm>
            <a:off x="6438900" y="3886200"/>
            <a:ext cx="2276475" cy="1133475"/>
          </a:xfrm>
          <a:prstGeom prst="rect">
            <a:avLst/>
          </a:prstGeom>
          <a:noFill/>
          <a:ln w="0">
            <a:noFill/>
          </a:ln>
        </p:spPr>
        <p:txBody>
          <a:bodyPr wrap="none" lIns="0" tIns="0" rIns="0" bIns="0" anchor="t">
            <a:noAutofit/>
          </a:bodyPr>
          <a:lstStyle/>
          <a:p>
            <a:pPr>
              <a:defRPr sz="1650" b="0">
                <a:solidFill>
                  <a:srgbClr val="627268"/>
                </a:solidFill>
                <a:latin typeface="Aptos"/>
                <a:ea typeface="Aptos"/>
                <a:cs typeface="Aptos"/>
              </a:defRPr>
            </a:pPr>
            <a:r>
              <a:rPr sz="1650" b="0">
                <a:solidFill>
                  <a:srgbClr val="627268"/>
                </a:solidFill>
                <a:latin typeface="Aptos"/>
                <a:ea typeface="Aptos"/>
                <a:cs typeface="Aptos"/>
              </a:rPr>
              <a:t>bis zur Maisaussaat</a:t>
            </a:r>
          </a:p>
        </p:txBody>
      </p:sp>
      <p:sp>
        <p:nvSpPr>
          <p:cNvPr id="20" name="Verfahren3-Feld">
            <a:extLst>
              <a:ext uri="{FF2B5EF4-FFF2-40B4-BE49-F238E27FC236}">
                <a16:creationId xmlns:a16="http://schemas.microsoft.com/office/drawing/2014/main" id="{DEDB46CF-310C-458A-8EB6-E81365DE0EAD}"/>
              </a:ext>
            </a:extLst>
          </p:cNvPr>
          <p:cNvSpPr>
            <a:spLocks noGrp="1"/>
          </p:cNvSpPr>
          <p:nvPr/>
        </p:nvSpPr>
        <p:spPr>
          <a:xfrm>
            <a:off x="9163050" y="2581275"/>
            <a:ext cx="2524125" cy="2495550"/>
          </a:xfrm>
          <a:prstGeom prst="roundRect">
            <a:avLst>
              <a:gd name="adj" fmla="val 3053"/>
            </a:avLst>
          </a:prstGeom>
          <a:solidFill>
            <a:srgbClr val="FFFFFF"/>
          </a:solidFill>
          <a:ln w="0">
            <a:noFill/>
          </a:ln>
        </p:spPr>
        <p:txBody>
          <a:bodyPr/>
          <a:lstStyle/>
          <a:p>
            <a:endParaRPr lang="de-DE"/>
          </a:p>
        </p:txBody>
      </p:sp>
      <p:sp>
        <p:nvSpPr>
          <p:cNvPr id="21" name="Verfahren3-Nr">
            <a:extLst>
              <a:ext uri="{FF2B5EF4-FFF2-40B4-BE49-F238E27FC236}">
                <a16:creationId xmlns:a16="http://schemas.microsoft.com/office/drawing/2014/main" id="{DC1FD4AF-816D-4933-9A31-80F3FC9BA65B}"/>
              </a:ext>
            </a:extLst>
          </p:cNvPr>
          <p:cNvSpPr>
            <a:spLocks noGrp="1"/>
          </p:cNvSpPr>
          <p:nvPr/>
        </p:nvSpPr>
        <p:spPr>
          <a:xfrm>
            <a:off x="9315450" y="2657475"/>
            <a:ext cx="2190750" cy="552450"/>
          </a:xfrm>
          <a:prstGeom prst="rect">
            <a:avLst/>
          </a:prstGeom>
          <a:noFill/>
          <a:ln w="0">
            <a:noFill/>
          </a:ln>
        </p:spPr>
        <p:txBody>
          <a:bodyPr wrap="none" lIns="0" tIns="0" rIns="0" bIns="0" anchor="t">
            <a:noAutofit/>
          </a:bodyPr>
          <a:lstStyle/>
          <a:p>
            <a:pPr>
              <a:defRPr sz="3000" b="1">
                <a:solidFill>
                  <a:srgbClr val="D8A52D"/>
                </a:solidFill>
                <a:latin typeface="Aptos"/>
                <a:ea typeface="Aptos"/>
                <a:cs typeface="Aptos"/>
              </a:defRPr>
            </a:pPr>
            <a:r>
              <a:rPr sz="3000" b="1">
                <a:solidFill>
                  <a:srgbClr val="D8A52D"/>
                </a:solidFill>
                <a:latin typeface="Aptos"/>
                <a:ea typeface="Aptos"/>
                <a:cs typeface="Aptos"/>
              </a:rPr>
              <a:t>04</a:t>
            </a:r>
          </a:p>
        </p:txBody>
      </p:sp>
      <p:sp>
        <p:nvSpPr>
          <p:cNvPr id="22" name="Verfahren3-Titel">
            <a:extLst>
              <a:ext uri="{FF2B5EF4-FFF2-40B4-BE49-F238E27FC236}">
                <a16:creationId xmlns:a16="http://schemas.microsoft.com/office/drawing/2014/main" id="{3CF36E3A-D23B-4B8A-8406-DDEB5C87FCE7}"/>
              </a:ext>
            </a:extLst>
          </p:cNvPr>
          <p:cNvSpPr>
            <a:spLocks noGrp="1"/>
          </p:cNvSpPr>
          <p:nvPr/>
        </p:nvSpPr>
        <p:spPr>
          <a:xfrm>
            <a:off x="9315450" y="3305175"/>
            <a:ext cx="2257425" cy="476250"/>
          </a:xfrm>
          <a:prstGeom prst="rect">
            <a:avLst/>
          </a:prstGeom>
          <a:noFill/>
          <a:ln w="0">
            <a:noFill/>
          </a:ln>
        </p:spPr>
        <p:txBody>
          <a:bodyPr wrap="none" lIns="0" tIns="0" rIns="0" bIns="0" anchor="t">
            <a:noAutofit/>
          </a:bodyPr>
          <a:lstStyle/>
          <a:p>
            <a:pPr>
              <a:defRPr sz="2400" b="1">
                <a:solidFill>
                  <a:srgbClr val="163D2E"/>
                </a:solidFill>
                <a:latin typeface="Aptos"/>
                <a:ea typeface="Aptos"/>
                <a:cs typeface="Aptos"/>
              </a:defRPr>
            </a:pPr>
            <a:r>
              <a:rPr sz="2400" b="1">
                <a:solidFill>
                  <a:srgbClr val="163D2E"/>
                </a:solidFill>
                <a:latin typeface="Aptos"/>
                <a:ea typeface="Aptos"/>
                <a:cs typeface="Aptos"/>
              </a:rPr>
              <a:t>Aussaat</a:t>
            </a:r>
          </a:p>
        </p:txBody>
      </p:sp>
      <p:sp>
        <p:nvSpPr>
          <p:cNvPr id="23" name="Verfahren3-Detail">
            <a:extLst>
              <a:ext uri="{FF2B5EF4-FFF2-40B4-BE49-F238E27FC236}">
                <a16:creationId xmlns:a16="http://schemas.microsoft.com/office/drawing/2014/main" id="{83733E09-1975-4D90-8BD5-ECD36E3C96BD}"/>
              </a:ext>
            </a:extLst>
          </p:cNvPr>
          <p:cNvSpPr>
            <a:spLocks noGrp="1"/>
          </p:cNvSpPr>
          <p:nvPr/>
        </p:nvSpPr>
        <p:spPr>
          <a:xfrm>
            <a:off x="9315450" y="3886200"/>
            <a:ext cx="2276475" cy="1133475"/>
          </a:xfrm>
          <a:prstGeom prst="rect">
            <a:avLst/>
          </a:prstGeom>
          <a:noFill/>
          <a:ln w="0">
            <a:noFill/>
          </a:ln>
        </p:spPr>
        <p:txBody>
          <a:bodyPr wrap="none" lIns="0" tIns="0" rIns="0" bIns="0" anchor="t">
            <a:noAutofit/>
          </a:bodyPr>
          <a:lstStyle/>
          <a:p>
            <a:pPr>
              <a:defRPr sz="1650" b="0">
                <a:solidFill>
                  <a:srgbClr val="627268"/>
                </a:solidFill>
                <a:latin typeface="Aptos"/>
                <a:ea typeface="Aptos"/>
                <a:cs typeface="Aptos"/>
              </a:defRPr>
            </a:pPr>
            <a:r>
              <a:rPr sz="1650" b="0">
                <a:solidFill>
                  <a:srgbClr val="627268"/>
                </a:solidFill>
                <a:latin typeface="Aptos"/>
                <a:ea typeface="Aptos"/>
                <a:cs typeface="Aptos"/>
              </a:rPr>
              <a:t>in das vorbereitete</a:t>
            </a:r>
          </a:p>
          <a:p>
            <a:pPr>
              <a:defRPr sz="1650" b="0">
                <a:solidFill>
                  <a:srgbClr val="627268"/>
                </a:solidFill>
                <a:latin typeface="Aptos"/>
                <a:ea typeface="Aptos"/>
                <a:cs typeface="Aptos"/>
              </a:defRPr>
            </a:pPr>
            <a:r>
              <a:rPr sz="1650" b="0">
                <a:solidFill>
                  <a:srgbClr val="627268"/>
                </a:solidFill>
                <a:latin typeface="Aptos"/>
                <a:ea typeface="Aptos"/>
                <a:cs typeface="Aptos"/>
              </a:rPr>
              <a:t>Saatbett</a:t>
            </a:r>
          </a:p>
        </p:txBody>
      </p:sp>
      <p:sp>
        <p:nvSpPr>
          <p:cNvPr id="24" name="Trennlinie">
            <a:extLst>
              <a:ext uri="{FF2B5EF4-FFF2-40B4-BE49-F238E27FC236}">
                <a16:creationId xmlns:a16="http://schemas.microsoft.com/office/drawing/2014/main" id="{6DDF6633-19AB-4167-B5B2-A4DA36C6E017}"/>
              </a:ext>
            </a:extLst>
          </p:cNvPr>
          <p:cNvSpPr>
            <a:spLocks noGrp="1"/>
          </p:cNvSpPr>
          <p:nvPr/>
        </p:nvSpPr>
        <p:spPr>
          <a:xfrm>
            <a:off x="533400" y="5343525"/>
            <a:ext cx="11125200" cy="14288"/>
          </a:xfrm>
          <a:prstGeom prst="rect">
            <a:avLst/>
          </a:prstGeom>
          <a:solidFill>
            <a:srgbClr val="D4D9CD"/>
          </a:solidFill>
          <a:ln w="0">
            <a:noFill/>
          </a:ln>
        </p:spPr>
        <p:txBody>
          <a:bodyPr/>
          <a:lstStyle/>
          <a:p>
            <a:endParaRPr lang="de-DE"/>
          </a:p>
        </p:txBody>
      </p:sp>
      <p:sp>
        <p:nvSpPr>
          <p:cNvPr id="25" name="Das Saatbett steht bereit, bevor der Saattermin ansteht.">
            <a:extLst>
              <a:ext uri="{FF2B5EF4-FFF2-40B4-BE49-F238E27FC236}">
                <a16:creationId xmlns:a16="http://schemas.microsoft.com/office/drawing/2014/main" id="{AC0A03F1-6CA1-44ED-B6E1-F639FC721662}"/>
              </a:ext>
            </a:extLst>
          </p:cNvPr>
          <p:cNvSpPr>
            <a:spLocks noGrp="1"/>
          </p:cNvSpPr>
          <p:nvPr/>
        </p:nvSpPr>
        <p:spPr>
          <a:xfrm>
            <a:off x="533400" y="5648325"/>
            <a:ext cx="11125200" cy="533400"/>
          </a:xfrm>
          <a:prstGeom prst="rect">
            <a:avLst/>
          </a:prstGeom>
          <a:noFill/>
          <a:ln w="0">
            <a:noFill/>
          </a:ln>
        </p:spPr>
        <p:txBody>
          <a:bodyPr wrap="none" lIns="0" tIns="0" rIns="0" bIns="0" anchor="t">
            <a:noAutofit/>
          </a:bodyPr>
          <a:lstStyle/>
          <a:p>
            <a:pPr>
              <a:defRPr sz="2400" b="1">
                <a:solidFill>
                  <a:srgbClr val="163D2E"/>
                </a:solidFill>
                <a:latin typeface="Aptos"/>
                <a:ea typeface="Aptos"/>
                <a:cs typeface="Aptos"/>
              </a:defRPr>
            </a:pPr>
            <a:r>
              <a:rPr sz="2400" b="1" dirty="0">
                <a:solidFill>
                  <a:srgbClr val="163D2E"/>
                </a:solidFill>
                <a:latin typeface="Aptos"/>
                <a:ea typeface="Aptos"/>
                <a:cs typeface="Aptos"/>
              </a:rPr>
              <a:t>Das </a:t>
            </a:r>
            <a:r>
              <a:rPr sz="2400" b="1" dirty="0" err="1">
                <a:solidFill>
                  <a:srgbClr val="163D2E"/>
                </a:solidFill>
                <a:latin typeface="Aptos"/>
                <a:ea typeface="Aptos"/>
                <a:cs typeface="Aptos"/>
              </a:rPr>
              <a:t>Saatbett</a:t>
            </a:r>
            <a:r>
              <a:rPr sz="2400" b="1" dirty="0">
                <a:solidFill>
                  <a:srgbClr val="163D2E"/>
                </a:solidFill>
                <a:latin typeface="Aptos"/>
                <a:ea typeface="Aptos"/>
                <a:cs typeface="Aptos"/>
              </a:rPr>
              <a:t> </a:t>
            </a:r>
            <a:r>
              <a:rPr sz="2400" b="1" dirty="0" err="1">
                <a:solidFill>
                  <a:srgbClr val="163D2E"/>
                </a:solidFill>
                <a:latin typeface="Aptos"/>
                <a:ea typeface="Aptos"/>
                <a:cs typeface="Aptos"/>
              </a:rPr>
              <a:t>steht</a:t>
            </a:r>
            <a:r>
              <a:rPr sz="2400" b="1" dirty="0">
                <a:solidFill>
                  <a:srgbClr val="163D2E"/>
                </a:solidFill>
                <a:latin typeface="Aptos"/>
                <a:ea typeface="Aptos"/>
                <a:cs typeface="Aptos"/>
              </a:rPr>
              <a:t> </a:t>
            </a:r>
            <a:r>
              <a:rPr sz="2400" b="1" dirty="0" err="1">
                <a:solidFill>
                  <a:srgbClr val="163D2E"/>
                </a:solidFill>
                <a:latin typeface="Aptos"/>
                <a:ea typeface="Aptos"/>
                <a:cs typeface="Aptos"/>
              </a:rPr>
              <a:t>bereit</a:t>
            </a:r>
            <a:r>
              <a:rPr sz="2400" b="1" dirty="0">
                <a:solidFill>
                  <a:srgbClr val="163D2E"/>
                </a:solidFill>
                <a:latin typeface="Aptos"/>
                <a:ea typeface="Aptos"/>
                <a:cs typeface="Aptos"/>
              </a:rPr>
              <a:t>, bevor der </a:t>
            </a:r>
            <a:r>
              <a:rPr sz="2400" b="1" dirty="0" err="1">
                <a:solidFill>
                  <a:srgbClr val="163D2E"/>
                </a:solidFill>
                <a:latin typeface="Aptos"/>
                <a:ea typeface="Aptos"/>
                <a:cs typeface="Aptos"/>
              </a:rPr>
              <a:t>Saattermin</a:t>
            </a:r>
            <a:r>
              <a:rPr sz="2400" b="1" dirty="0">
                <a:solidFill>
                  <a:srgbClr val="163D2E"/>
                </a:solidFill>
                <a:latin typeface="Aptos"/>
                <a:ea typeface="Aptos"/>
                <a:cs typeface="Aptos"/>
              </a:rPr>
              <a:t> </a:t>
            </a:r>
            <a:r>
              <a:rPr sz="2400" b="1" dirty="0" err="1">
                <a:solidFill>
                  <a:srgbClr val="163D2E"/>
                </a:solidFill>
                <a:latin typeface="Aptos"/>
                <a:ea typeface="Aptos"/>
                <a:cs typeface="Aptos"/>
              </a:rPr>
              <a:t>ansteht</a:t>
            </a:r>
            <a:r>
              <a:rPr sz="2400" b="1" dirty="0">
                <a:solidFill>
                  <a:srgbClr val="163D2E"/>
                </a:solidFill>
                <a:latin typeface="Aptos"/>
                <a:ea typeface="Aptos"/>
                <a:cs typeface="Aptos"/>
              </a:rPr>
              <a:t>.</a:t>
            </a:r>
          </a:p>
        </p:txBody>
      </p:sp>
    </p:spTree>
    <p:extLst>
      <p:ext uri="{BB962C8B-B14F-4D97-AF65-F5344CB8AC3E}">
        <p14:creationId xmlns:p14="http://schemas.microsoft.com/office/powerpoint/2010/main" val="11234497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5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5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25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25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250"/>
                                        <p:tgtEl>
                                          <p:spTgt spid="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250"/>
                                        <p:tgtEl>
                                          <p:spTgt spid="11"/>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250"/>
                                        <p:tgtEl>
                                          <p:spTgt spid="1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250"/>
                                        <p:tgtEl>
                                          <p:spTgt spid="13"/>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250"/>
                                        <p:tgtEl>
                                          <p:spTgt spid="14"/>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250"/>
                                        <p:tgtEl>
                                          <p:spTgt spid="1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250"/>
                                        <p:tgtEl>
                                          <p:spTgt spid="16"/>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250"/>
                                        <p:tgtEl>
                                          <p:spTgt spid="1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250"/>
                                        <p:tgtEl>
                                          <p:spTgt spid="1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250"/>
                                        <p:tgtEl>
                                          <p:spTgt spid="19"/>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250"/>
                                        <p:tgtEl>
                                          <p:spTgt spid="15"/>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fade">
                                      <p:cBhvr>
                                        <p:cTn id="58" dur="250"/>
                                        <p:tgtEl>
                                          <p:spTgt spid="20"/>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fade">
                                      <p:cBhvr>
                                        <p:cTn id="61" dur="250"/>
                                        <p:tgtEl>
                                          <p:spTgt spid="21"/>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fade">
                                      <p:cBhvr>
                                        <p:cTn id="64" dur="250"/>
                                        <p:tgtEl>
                                          <p:spTgt spid="22"/>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250"/>
                                        <p:tgtEl>
                                          <p:spTgt spid="23"/>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fade">
                                      <p:cBhvr>
                                        <p:cTn id="7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p:bldP spid="9" grpId="0"/>
      <p:bldP spid="10" grpId="0" animBg="1"/>
      <p:bldP spid="11" grpId="0" animBg="1"/>
      <p:bldP spid="12" grpId="0"/>
      <p:bldP spid="13" grpId="0"/>
      <p:bldP spid="14" grpId="0"/>
      <p:bldP spid="15" grpId="0" animBg="1"/>
      <p:bldP spid="16" grpId="0" animBg="1"/>
      <p:bldP spid="17" grpId="0"/>
      <p:bldP spid="18" grpId="0"/>
      <p:bldP spid="19" grpId="0"/>
      <p:bldP spid="20" grpId="0" animBg="1"/>
      <p:bldP spid="21" grpId="0"/>
      <p:bldP spid="22" grpId="0"/>
      <p:bldP spid="23" grpId="0"/>
      <p:bldP spid="2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4F2E9"/>
        </a:solidFill>
        <a:effectLst/>
      </p:bgPr>
    </p:bg>
    <p:spTree>
      <p:nvGrpSpPr>
        <p:cNvPr id="1" name=""/>
        <p:cNvGrpSpPr/>
        <p:nvPr/>
      </p:nvGrpSpPr>
      <p:grpSpPr>
        <a:xfrm>
          <a:off x="0" y="0"/>
          <a:ext cx="0" cy="0"/>
          <a:chOff x="0" y="0"/>
          <a:chExt cx="0" cy="0"/>
        </a:xfrm>
      </p:grpSpPr>
      <p:sp>
        <p:nvSpPr>
          <p:cNvPr id="25" name="ANBAU">
            <a:extLst>
              <a:ext uri="{FF2B5EF4-FFF2-40B4-BE49-F238E27FC236}">
                <a16:creationId xmlns:a16="http://schemas.microsoft.com/office/drawing/2014/main" id="{027C17E1-3FEF-40DB-92EB-3B99D29307E9}"/>
              </a:ext>
            </a:extLst>
          </p:cNvPr>
          <p:cNvSpPr>
            <a:spLocks noGrp="1"/>
          </p:cNvSpPr>
          <p:nvPr/>
        </p:nvSpPr>
        <p:spPr>
          <a:xfrm>
            <a:off x="533400" y="285750"/>
            <a:ext cx="10763250" cy="247650"/>
          </a:xfrm>
          <a:prstGeom prst="rect">
            <a:avLst/>
          </a:prstGeom>
          <a:noFill/>
          <a:ln w="0">
            <a:noFill/>
          </a:ln>
        </p:spPr>
        <p:txBody>
          <a:bodyPr wrap="none" lIns="0" tIns="0" rIns="0" bIns="0" anchor="t">
            <a:noAutofit/>
          </a:bodyPr>
          <a:lstStyle/>
          <a:p>
            <a:pPr>
              <a:defRPr sz="1350" b="1">
                <a:solidFill>
                  <a:srgbClr val="648368"/>
                </a:solidFill>
                <a:latin typeface="Aptos"/>
                <a:ea typeface="Aptos"/>
                <a:cs typeface="Aptos"/>
              </a:defRPr>
            </a:pPr>
            <a:r>
              <a:rPr sz="1350" b="1">
                <a:solidFill>
                  <a:srgbClr val="648368"/>
                </a:solidFill>
                <a:latin typeface="Aptos"/>
                <a:ea typeface="Aptos"/>
                <a:cs typeface="Aptos"/>
              </a:rPr>
              <a:t>ANBAU</a:t>
            </a:r>
          </a:p>
        </p:txBody>
      </p:sp>
      <p:sp>
        <p:nvSpPr>
          <p:cNvPr id="2" name="Aussaat und Pflanzenschutz">
            <a:extLst>
              <a:ext uri="{FF2B5EF4-FFF2-40B4-BE49-F238E27FC236}">
                <a16:creationId xmlns:a16="http://schemas.microsoft.com/office/drawing/2014/main" id="{F0331BD2-61DC-4019-B5D6-6DC8C1289BB0}"/>
              </a:ext>
            </a:extLst>
          </p:cNvPr>
          <p:cNvSpPr>
            <a:spLocks noGrp="1"/>
          </p:cNvSpPr>
          <p:nvPr/>
        </p:nvSpPr>
        <p:spPr>
          <a:xfrm>
            <a:off x="533400" y="752475"/>
            <a:ext cx="11125200" cy="638175"/>
          </a:xfrm>
          <a:prstGeom prst="rect">
            <a:avLst/>
          </a:prstGeom>
          <a:noFill/>
          <a:ln w="0">
            <a:noFill/>
          </a:ln>
        </p:spPr>
        <p:txBody>
          <a:bodyPr wrap="none" lIns="0" tIns="0" rIns="0" bIns="0" anchor="t">
            <a:noAutofit/>
          </a:bodyPr>
          <a:lstStyle/>
          <a:p>
            <a:pPr>
              <a:defRPr sz="3375" b="1">
                <a:solidFill>
                  <a:srgbClr val="17362B"/>
                </a:solidFill>
                <a:latin typeface="Aptos"/>
                <a:ea typeface="Aptos"/>
                <a:cs typeface="Aptos"/>
              </a:defRPr>
            </a:pPr>
            <a:r>
              <a:rPr sz="3375" b="1">
                <a:solidFill>
                  <a:srgbClr val="17362B"/>
                </a:solidFill>
                <a:latin typeface="Aptos"/>
                <a:ea typeface="Aptos"/>
                <a:cs typeface="Aptos"/>
              </a:rPr>
              <a:t>Aussaat und Pflanzenschutz</a:t>
            </a:r>
          </a:p>
        </p:txBody>
      </p:sp>
      <p:sp>
        <p:nvSpPr>
          <p:cNvPr id="3" name="08">
            <a:extLst>
              <a:ext uri="{FF2B5EF4-FFF2-40B4-BE49-F238E27FC236}">
                <a16:creationId xmlns:a16="http://schemas.microsoft.com/office/drawing/2014/main" id="{BC517FCB-A1C9-472D-86A5-B7686F63578F}"/>
              </a:ext>
            </a:extLst>
          </p:cNvPr>
          <p:cNvSpPr>
            <a:spLocks noGrp="1"/>
          </p:cNvSpPr>
          <p:nvPr/>
        </p:nvSpPr>
        <p:spPr>
          <a:xfrm>
            <a:off x="11277600" y="6448425"/>
            <a:ext cx="571500" cy="228600"/>
          </a:xfrm>
          <a:prstGeom prst="rect">
            <a:avLst/>
          </a:prstGeom>
          <a:noFill/>
          <a:ln w="0">
            <a:noFill/>
          </a:ln>
        </p:spPr>
        <p:txBody>
          <a:bodyPr wrap="none" lIns="0" tIns="0" rIns="0" bIns="0" anchor="t">
            <a:noAutofit/>
          </a:bodyPr>
          <a:lstStyle/>
          <a:p>
            <a:pPr>
              <a:defRPr sz="1275" b="0">
                <a:solidFill>
                  <a:srgbClr val="627268"/>
                </a:solidFill>
                <a:latin typeface="Aptos"/>
                <a:ea typeface="Aptos"/>
                <a:cs typeface="Aptos"/>
              </a:defRPr>
            </a:pPr>
            <a:r>
              <a:rPr sz="1275" b="0">
                <a:solidFill>
                  <a:srgbClr val="627268"/>
                </a:solidFill>
                <a:latin typeface="Aptos"/>
                <a:ea typeface="Aptos"/>
                <a:cs typeface="Aptos"/>
              </a:rPr>
              <a:t>08</a:t>
            </a:r>
          </a:p>
        </p:txBody>
      </p:sp>
      <p:pic>
        <p:nvPicPr>
          <p:cNvPr id="28" name="Grafik 27"/>
          <p:cNvPicPr>
            <a:picLocks noChangeAspect="1"/>
          </p:cNvPicPr>
          <p:nvPr/>
        </p:nvPicPr>
        <p:blipFill>
          <a:blip r:embed="rId3"/>
          <a:srcRect t="36002" b="36002"/>
          <a:stretch>
            <a:fillRect/>
          </a:stretch>
        </p:blipFill>
        <p:spPr>
          <a:xfrm>
            <a:off x="533400" y="1581150"/>
            <a:ext cx="11125200" cy="2076450"/>
          </a:xfrm>
          <a:prstGeom prst="rect">
            <a:avLst/>
          </a:prstGeom>
        </p:spPr>
      </p:pic>
      <p:sp>
        <p:nvSpPr>
          <p:cNvPr id="5" name="Beispielfoto">
            <a:extLst>
              <a:ext uri="{FF2B5EF4-FFF2-40B4-BE49-F238E27FC236}">
                <a16:creationId xmlns:a16="http://schemas.microsoft.com/office/drawing/2014/main" id="{51C2B610-36C7-470C-A4D4-7493F643A8D3}"/>
              </a:ext>
            </a:extLst>
          </p:cNvPr>
          <p:cNvSpPr>
            <a:spLocks noGrp="1"/>
          </p:cNvSpPr>
          <p:nvPr/>
        </p:nvSpPr>
        <p:spPr>
          <a:xfrm>
            <a:off x="10001250" y="3714750"/>
            <a:ext cx="1619250" cy="219075"/>
          </a:xfrm>
          <a:prstGeom prst="rect">
            <a:avLst/>
          </a:prstGeom>
          <a:noFill/>
          <a:ln w="0">
            <a:noFill/>
          </a:ln>
        </p:spPr>
        <p:txBody>
          <a:bodyPr wrap="none" lIns="0" tIns="0" rIns="0" bIns="0" anchor="t">
            <a:noAutofit/>
          </a:bodyPr>
          <a:lstStyle/>
          <a:p>
            <a:pPr>
              <a:defRPr sz="1125" b="0">
                <a:solidFill>
                  <a:srgbClr val="627268"/>
                </a:solidFill>
                <a:latin typeface="Aptos"/>
                <a:ea typeface="Aptos"/>
                <a:cs typeface="Aptos"/>
              </a:defRPr>
            </a:pPr>
            <a:r>
              <a:rPr sz="1125" b="0">
                <a:solidFill>
                  <a:srgbClr val="627268"/>
                </a:solidFill>
                <a:latin typeface="Aptos"/>
                <a:ea typeface="Aptos"/>
                <a:cs typeface="Aptos"/>
              </a:rPr>
              <a:t>Beispielfoto</a:t>
            </a:r>
          </a:p>
        </p:txBody>
      </p:sp>
      <p:sp>
        <p:nvSpPr>
          <p:cNvPr id="6" name="Schutz1-Pfeil">
            <a:extLst>
              <a:ext uri="{FF2B5EF4-FFF2-40B4-BE49-F238E27FC236}">
                <a16:creationId xmlns:a16="http://schemas.microsoft.com/office/drawing/2014/main" id="{4EED72DA-8F68-4471-9987-F53C1437792B}"/>
              </a:ext>
            </a:extLst>
          </p:cNvPr>
          <p:cNvSpPr>
            <a:spLocks noGrp="1"/>
          </p:cNvSpPr>
          <p:nvPr/>
        </p:nvSpPr>
        <p:spPr>
          <a:xfrm>
            <a:off x="2857500" y="4238625"/>
            <a:ext cx="381000" cy="152400"/>
          </a:xfrm>
          <a:prstGeom prst="rightArrow">
            <a:avLst/>
          </a:prstGeom>
          <a:solidFill>
            <a:srgbClr val="648368"/>
          </a:solidFill>
          <a:ln w="0">
            <a:noFill/>
          </a:ln>
        </p:spPr>
        <p:txBody>
          <a:bodyPr/>
          <a:lstStyle/>
          <a:p>
            <a:endParaRPr lang="de-DE"/>
          </a:p>
        </p:txBody>
      </p:sp>
      <p:sp>
        <p:nvSpPr>
          <p:cNvPr id="7" name="Schutz0-Text">
            <a:extLst>
              <a:ext uri="{FF2B5EF4-FFF2-40B4-BE49-F238E27FC236}">
                <a16:creationId xmlns:a16="http://schemas.microsoft.com/office/drawing/2014/main" id="{60097E8A-6AF2-4BA9-A1B5-5D56121C2651}"/>
              </a:ext>
            </a:extLst>
          </p:cNvPr>
          <p:cNvSpPr>
            <a:spLocks noGrp="1"/>
          </p:cNvSpPr>
          <p:nvPr/>
        </p:nvSpPr>
        <p:spPr>
          <a:xfrm>
            <a:off x="533400" y="4143375"/>
            <a:ext cx="2524125" cy="447675"/>
          </a:xfrm>
          <a:prstGeom prst="rect">
            <a:avLst/>
          </a:prstGeom>
          <a:noFill/>
          <a:ln w="0">
            <a:noFill/>
          </a:ln>
        </p:spPr>
        <p:txBody>
          <a:bodyPr wrap="none" lIns="0" tIns="0" rIns="0" bIns="0" anchor="t">
            <a:noAutofit/>
          </a:bodyPr>
          <a:lstStyle/>
          <a:p>
            <a:pPr>
              <a:defRPr sz="2325" b="1">
                <a:solidFill>
                  <a:srgbClr val="163D2E"/>
                </a:solidFill>
                <a:latin typeface="Aptos"/>
                <a:ea typeface="Aptos"/>
                <a:cs typeface="Aptos"/>
              </a:defRPr>
            </a:pPr>
            <a:r>
              <a:rPr sz="2325" b="1">
                <a:solidFill>
                  <a:srgbClr val="163D2E"/>
                </a:solidFill>
                <a:latin typeface="Aptos"/>
                <a:ea typeface="Aptos"/>
                <a:cs typeface="Aptos"/>
              </a:rPr>
              <a:t>Aussaat</a:t>
            </a:r>
          </a:p>
        </p:txBody>
      </p:sp>
      <p:sp>
        <p:nvSpPr>
          <p:cNvPr id="8" name="Schutz2-Pfeil">
            <a:extLst>
              <a:ext uri="{FF2B5EF4-FFF2-40B4-BE49-F238E27FC236}">
                <a16:creationId xmlns:a16="http://schemas.microsoft.com/office/drawing/2014/main" id="{91F1BB47-FB4E-4BEE-8334-686332FEA771}"/>
              </a:ext>
            </a:extLst>
          </p:cNvPr>
          <p:cNvSpPr>
            <a:spLocks noGrp="1"/>
          </p:cNvSpPr>
          <p:nvPr/>
        </p:nvSpPr>
        <p:spPr>
          <a:xfrm>
            <a:off x="5734050" y="4238625"/>
            <a:ext cx="381000" cy="152400"/>
          </a:xfrm>
          <a:prstGeom prst="rightArrow">
            <a:avLst/>
          </a:prstGeom>
          <a:solidFill>
            <a:srgbClr val="648368"/>
          </a:solidFill>
          <a:ln w="0">
            <a:noFill/>
          </a:ln>
        </p:spPr>
        <p:txBody>
          <a:bodyPr/>
          <a:lstStyle/>
          <a:p>
            <a:endParaRPr lang="de-DE"/>
          </a:p>
        </p:txBody>
      </p:sp>
      <p:sp>
        <p:nvSpPr>
          <p:cNvPr id="9" name="Schutz1-Text">
            <a:extLst>
              <a:ext uri="{FF2B5EF4-FFF2-40B4-BE49-F238E27FC236}">
                <a16:creationId xmlns:a16="http://schemas.microsoft.com/office/drawing/2014/main" id="{D2A02A83-BB5D-4657-BB8E-9F07AD62AFDC}"/>
              </a:ext>
            </a:extLst>
          </p:cNvPr>
          <p:cNvSpPr>
            <a:spLocks noGrp="1"/>
          </p:cNvSpPr>
          <p:nvPr/>
        </p:nvSpPr>
        <p:spPr>
          <a:xfrm>
            <a:off x="3409950" y="4143375"/>
            <a:ext cx="2524125" cy="447675"/>
          </a:xfrm>
          <a:prstGeom prst="rect">
            <a:avLst/>
          </a:prstGeom>
          <a:noFill/>
          <a:ln w="0">
            <a:noFill/>
          </a:ln>
        </p:spPr>
        <p:txBody>
          <a:bodyPr wrap="none" lIns="0" tIns="0" rIns="0" bIns="0" anchor="t">
            <a:noAutofit/>
          </a:bodyPr>
          <a:lstStyle/>
          <a:p>
            <a:pPr>
              <a:defRPr sz="2325" b="1">
                <a:solidFill>
                  <a:srgbClr val="163D2E"/>
                </a:solidFill>
                <a:latin typeface="Aptos"/>
                <a:ea typeface="Aptos"/>
                <a:cs typeface="Aptos"/>
              </a:defRPr>
            </a:pPr>
            <a:r>
              <a:rPr sz="2325" b="1" dirty="0">
                <a:solidFill>
                  <a:srgbClr val="163D2E"/>
                </a:solidFill>
                <a:latin typeface="Aptos"/>
                <a:ea typeface="Aptos"/>
                <a:cs typeface="Aptos"/>
              </a:rPr>
              <a:t>V</a:t>
            </a:r>
            <a:r>
              <a:rPr lang="de-DE" sz="2325" b="1" dirty="0">
                <a:solidFill>
                  <a:srgbClr val="163D2E"/>
                </a:solidFill>
                <a:latin typeface="Aptos"/>
                <a:ea typeface="Aptos"/>
                <a:cs typeface="Aptos"/>
              </a:rPr>
              <a:t>A-Herbizid</a:t>
            </a:r>
            <a:endParaRPr sz="2325" b="1" dirty="0">
              <a:solidFill>
                <a:srgbClr val="163D2E"/>
              </a:solidFill>
              <a:latin typeface="Aptos"/>
              <a:ea typeface="Aptos"/>
              <a:cs typeface="Aptos"/>
            </a:endParaRPr>
          </a:p>
        </p:txBody>
      </p:sp>
      <p:sp>
        <p:nvSpPr>
          <p:cNvPr id="11" name="Schutz2-Text">
            <a:extLst>
              <a:ext uri="{FF2B5EF4-FFF2-40B4-BE49-F238E27FC236}">
                <a16:creationId xmlns:a16="http://schemas.microsoft.com/office/drawing/2014/main" id="{F2D2244D-2113-4C46-BDD0-4FF85E1CC09A}"/>
              </a:ext>
            </a:extLst>
          </p:cNvPr>
          <p:cNvSpPr>
            <a:spLocks noGrp="1"/>
          </p:cNvSpPr>
          <p:nvPr/>
        </p:nvSpPr>
        <p:spPr>
          <a:xfrm>
            <a:off x="6286500" y="4143375"/>
            <a:ext cx="2524125" cy="447675"/>
          </a:xfrm>
          <a:prstGeom prst="rect">
            <a:avLst/>
          </a:prstGeom>
          <a:noFill/>
          <a:ln w="0">
            <a:noFill/>
          </a:ln>
        </p:spPr>
        <p:txBody>
          <a:bodyPr wrap="none" lIns="0" tIns="0" rIns="0" bIns="0" anchor="t">
            <a:noAutofit/>
          </a:bodyPr>
          <a:lstStyle/>
          <a:p>
            <a:pPr>
              <a:defRPr sz="2325" b="1">
                <a:solidFill>
                  <a:srgbClr val="163D2E"/>
                </a:solidFill>
                <a:latin typeface="Aptos"/>
                <a:ea typeface="Aptos"/>
                <a:cs typeface="Aptos"/>
              </a:defRPr>
            </a:pPr>
            <a:r>
              <a:rPr sz="2325" b="1" dirty="0">
                <a:solidFill>
                  <a:srgbClr val="163D2E"/>
                </a:solidFill>
                <a:latin typeface="Aptos"/>
                <a:ea typeface="Aptos"/>
                <a:cs typeface="Aptos"/>
              </a:rPr>
              <a:t>N</a:t>
            </a:r>
            <a:r>
              <a:rPr lang="de-DE" sz="2325" b="1" dirty="0">
                <a:solidFill>
                  <a:srgbClr val="163D2E"/>
                </a:solidFill>
                <a:latin typeface="Aptos"/>
                <a:ea typeface="Aptos"/>
                <a:cs typeface="Aptos"/>
              </a:rPr>
              <a:t>A-Herbizid</a:t>
            </a:r>
            <a:endParaRPr sz="2325" b="1" dirty="0">
              <a:solidFill>
                <a:srgbClr val="163D2E"/>
              </a:solidFill>
              <a:latin typeface="Aptos"/>
              <a:ea typeface="Aptos"/>
              <a:cs typeface="Aptos"/>
            </a:endParaRPr>
          </a:p>
        </p:txBody>
      </p:sp>
      <p:sp>
        <p:nvSpPr>
          <p:cNvPr id="13" name="Anbauparameter 0">
            <a:extLst>
              <a:ext uri="{FF2B5EF4-FFF2-40B4-BE49-F238E27FC236}">
                <a16:creationId xmlns:a16="http://schemas.microsoft.com/office/drawing/2014/main" id="{E390D41A-D762-4840-ABE3-887129D7996B}"/>
              </a:ext>
            </a:extLst>
          </p:cNvPr>
          <p:cNvSpPr>
            <a:spLocks noGrp="1"/>
          </p:cNvSpPr>
          <p:nvPr/>
        </p:nvSpPr>
        <p:spPr>
          <a:xfrm>
            <a:off x="533400" y="5038725"/>
            <a:ext cx="3562350" cy="1266825"/>
          </a:xfrm>
          <a:prstGeom prst="roundRect">
            <a:avLst>
              <a:gd name="adj" fmla="val 6015"/>
            </a:avLst>
          </a:prstGeom>
          <a:solidFill>
            <a:srgbClr val="FFFFFF"/>
          </a:solidFill>
          <a:ln w="0">
            <a:noFill/>
          </a:ln>
        </p:spPr>
        <p:txBody>
          <a:bodyPr/>
          <a:lstStyle/>
          <a:p>
            <a:endParaRPr lang="de-DE"/>
          </a:p>
        </p:txBody>
      </p:sp>
      <p:sp>
        <p:nvSpPr>
          <p:cNvPr id="14" name="Reifezahl">
            <a:extLst>
              <a:ext uri="{FF2B5EF4-FFF2-40B4-BE49-F238E27FC236}">
                <a16:creationId xmlns:a16="http://schemas.microsoft.com/office/drawing/2014/main" id="{0FEEEA7A-B2C4-49DF-97A1-2E9C1C5AAFD0}"/>
              </a:ext>
            </a:extLst>
          </p:cNvPr>
          <p:cNvSpPr>
            <a:spLocks noGrp="1"/>
          </p:cNvSpPr>
          <p:nvPr/>
        </p:nvSpPr>
        <p:spPr>
          <a:xfrm>
            <a:off x="685800" y="5143500"/>
            <a:ext cx="3286125" cy="342900"/>
          </a:xfrm>
          <a:prstGeom prst="rect">
            <a:avLst/>
          </a:prstGeom>
          <a:noFill/>
          <a:ln w="0">
            <a:noFill/>
          </a:ln>
        </p:spPr>
        <p:txBody>
          <a:bodyPr wrap="none" lIns="0" tIns="0" rIns="0" bIns="0" anchor="t">
            <a:noAutofit/>
          </a:bodyPr>
          <a:lstStyle/>
          <a:p>
            <a:pPr>
              <a:defRPr sz="1800" b="1">
                <a:solidFill>
                  <a:srgbClr val="648368"/>
                </a:solidFill>
                <a:latin typeface="Aptos"/>
                <a:ea typeface="Aptos"/>
                <a:cs typeface="Aptos"/>
              </a:defRPr>
            </a:pPr>
            <a:r>
              <a:rPr sz="1800" b="1">
                <a:solidFill>
                  <a:srgbClr val="648368"/>
                </a:solidFill>
                <a:latin typeface="Aptos"/>
                <a:ea typeface="Aptos"/>
                <a:cs typeface="Aptos"/>
              </a:rPr>
              <a:t>Reifezahl</a:t>
            </a:r>
          </a:p>
        </p:txBody>
      </p:sp>
      <p:sp>
        <p:nvSpPr>
          <p:cNvPr id="15" name="K 180 bis ca. 230">
            <a:extLst>
              <a:ext uri="{FF2B5EF4-FFF2-40B4-BE49-F238E27FC236}">
                <a16:creationId xmlns:a16="http://schemas.microsoft.com/office/drawing/2014/main" id="{B5896F5F-625A-4A55-B261-27D525B371C5}"/>
              </a:ext>
            </a:extLst>
          </p:cNvPr>
          <p:cNvSpPr>
            <a:spLocks noGrp="1"/>
          </p:cNvSpPr>
          <p:nvPr/>
        </p:nvSpPr>
        <p:spPr>
          <a:xfrm>
            <a:off x="685800" y="5514975"/>
            <a:ext cx="3286125" cy="352425"/>
          </a:xfrm>
          <a:prstGeom prst="rect">
            <a:avLst/>
          </a:prstGeom>
          <a:noFill/>
          <a:ln w="0">
            <a:noFill/>
          </a:ln>
        </p:spPr>
        <p:txBody>
          <a:bodyPr wrap="none" lIns="0" tIns="0" rIns="0" bIns="0" anchor="t">
            <a:noAutofit/>
          </a:bodyPr>
          <a:lstStyle/>
          <a:p>
            <a:pPr>
              <a:defRPr sz="1875" b="1">
                <a:solidFill>
                  <a:srgbClr val="17362B"/>
                </a:solidFill>
                <a:latin typeface="Aptos"/>
                <a:ea typeface="Aptos"/>
                <a:cs typeface="Aptos"/>
              </a:defRPr>
            </a:pPr>
            <a:r>
              <a:rPr sz="1875" b="1">
                <a:solidFill>
                  <a:srgbClr val="17362B"/>
                </a:solidFill>
                <a:latin typeface="Aptos"/>
                <a:ea typeface="Aptos"/>
                <a:cs typeface="Aptos"/>
              </a:rPr>
              <a:t>K 180 bis ca. 230</a:t>
            </a:r>
          </a:p>
        </p:txBody>
      </p:sp>
      <p:sp>
        <p:nvSpPr>
          <p:cNvPr id="16" name="Rechteck 15">
            <a:extLst>
              <a:ext uri="{FF2B5EF4-FFF2-40B4-BE49-F238E27FC236}">
                <a16:creationId xmlns:a16="http://schemas.microsoft.com/office/drawing/2014/main" id="{F1515317-429F-4EBD-88E7-E137FB727653}"/>
              </a:ext>
            </a:extLst>
          </p:cNvPr>
          <p:cNvSpPr>
            <a:spLocks noGrp="1"/>
          </p:cNvSpPr>
          <p:nvPr/>
        </p:nvSpPr>
        <p:spPr>
          <a:xfrm>
            <a:off x="685800" y="5943600"/>
            <a:ext cx="3286125" cy="266700"/>
          </a:xfrm>
          <a:prstGeom prst="rect">
            <a:avLst/>
          </a:prstGeom>
          <a:noFill/>
          <a:ln w="0">
            <a:noFill/>
          </a:ln>
        </p:spPr>
        <p:txBody>
          <a:bodyPr wrap="none" lIns="0" tIns="0" rIns="0" bIns="0" anchor="t">
            <a:noAutofit/>
          </a:bodyPr>
          <a:lstStyle/>
          <a:p>
            <a:endParaRPr/>
          </a:p>
        </p:txBody>
      </p:sp>
      <p:sp>
        <p:nvSpPr>
          <p:cNvPr id="17" name="Anbauparameter 1">
            <a:extLst>
              <a:ext uri="{FF2B5EF4-FFF2-40B4-BE49-F238E27FC236}">
                <a16:creationId xmlns:a16="http://schemas.microsoft.com/office/drawing/2014/main" id="{69B55A2C-A67D-42A8-8FAB-3CC018290A67}"/>
              </a:ext>
            </a:extLst>
          </p:cNvPr>
          <p:cNvSpPr>
            <a:spLocks noGrp="1"/>
          </p:cNvSpPr>
          <p:nvPr/>
        </p:nvSpPr>
        <p:spPr>
          <a:xfrm>
            <a:off x="4314825" y="5038725"/>
            <a:ext cx="3562350" cy="1266825"/>
          </a:xfrm>
          <a:prstGeom prst="roundRect">
            <a:avLst>
              <a:gd name="adj" fmla="val 6015"/>
            </a:avLst>
          </a:prstGeom>
          <a:solidFill>
            <a:srgbClr val="FFFFFF"/>
          </a:solidFill>
          <a:ln w="0">
            <a:noFill/>
          </a:ln>
        </p:spPr>
        <p:txBody>
          <a:bodyPr/>
          <a:lstStyle/>
          <a:p>
            <a:endParaRPr lang="de-DE"/>
          </a:p>
        </p:txBody>
      </p:sp>
      <p:sp>
        <p:nvSpPr>
          <p:cNvPr id="18" name="Unterfußdüngung">
            <a:extLst>
              <a:ext uri="{FF2B5EF4-FFF2-40B4-BE49-F238E27FC236}">
                <a16:creationId xmlns:a16="http://schemas.microsoft.com/office/drawing/2014/main" id="{75E6EB00-EB6D-47E8-A045-FAAFF420AB8A}"/>
              </a:ext>
            </a:extLst>
          </p:cNvPr>
          <p:cNvSpPr>
            <a:spLocks noGrp="1"/>
          </p:cNvSpPr>
          <p:nvPr/>
        </p:nvSpPr>
        <p:spPr>
          <a:xfrm>
            <a:off x="4467225" y="5143500"/>
            <a:ext cx="3286125" cy="342900"/>
          </a:xfrm>
          <a:prstGeom prst="rect">
            <a:avLst/>
          </a:prstGeom>
          <a:noFill/>
          <a:ln w="0">
            <a:noFill/>
          </a:ln>
        </p:spPr>
        <p:txBody>
          <a:bodyPr wrap="none" lIns="0" tIns="0" rIns="0" bIns="0" anchor="t">
            <a:noAutofit/>
          </a:bodyPr>
          <a:lstStyle/>
          <a:p>
            <a:pPr>
              <a:defRPr sz="1800" b="1">
                <a:solidFill>
                  <a:srgbClr val="648368"/>
                </a:solidFill>
                <a:latin typeface="Aptos"/>
                <a:ea typeface="Aptos"/>
                <a:cs typeface="Aptos"/>
              </a:defRPr>
            </a:pPr>
            <a:r>
              <a:rPr sz="1800" b="1">
                <a:solidFill>
                  <a:srgbClr val="648368"/>
                </a:solidFill>
                <a:latin typeface="Aptos"/>
                <a:ea typeface="Aptos"/>
                <a:cs typeface="Aptos"/>
              </a:rPr>
              <a:t>Unterfußdüngung</a:t>
            </a:r>
          </a:p>
        </p:txBody>
      </p:sp>
      <p:sp>
        <p:nvSpPr>
          <p:cNvPr id="19" name="ca. 80 kg DAP/ha">
            <a:extLst>
              <a:ext uri="{FF2B5EF4-FFF2-40B4-BE49-F238E27FC236}">
                <a16:creationId xmlns:a16="http://schemas.microsoft.com/office/drawing/2014/main" id="{E1847003-1D1F-4212-8C73-D4BA6803FD4F}"/>
              </a:ext>
            </a:extLst>
          </p:cNvPr>
          <p:cNvSpPr>
            <a:spLocks noGrp="1"/>
          </p:cNvSpPr>
          <p:nvPr/>
        </p:nvSpPr>
        <p:spPr>
          <a:xfrm>
            <a:off x="4467225" y="5514975"/>
            <a:ext cx="3286125" cy="352425"/>
          </a:xfrm>
          <a:prstGeom prst="rect">
            <a:avLst/>
          </a:prstGeom>
          <a:noFill/>
          <a:ln w="0">
            <a:noFill/>
          </a:ln>
        </p:spPr>
        <p:txBody>
          <a:bodyPr wrap="none" lIns="0" tIns="0" rIns="0" bIns="0" anchor="t">
            <a:noAutofit/>
          </a:bodyPr>
          <a:lstStyle/>
          <a:p>
            <a:pPr>
              <a:defRPr sz="1875" b="1">
                <a:solidFill>
                  <a:srgbClr val="17362B"/>
                </a:solidFill>
                <a:latin typeface="Aptos"/>
                <a:ea typeface="Aptos"/>
                <a:cs typeface="Aptos"/>
              </a:defRPr>
            </a:pPr>
            <a:r>
              <a:rPr sz="1875" b="1">
                <a:solidFill>
                  <a:srgbClr val="17362B"/>
                </a:solidFill>
                <a:latin typeface="Aptos"/>
                <a:ea typeface="Aptos"/>
                <a:cs typeface="Aptos"/>
              </a:rPr>
              <a:t>ca. 80 kg DAP/ha</a:t>
            </a:r>
          </a:p>
        </p:txBody>
      </p:sp>
      <p:sp>
        <p:nvSpPr>
          <p:cNvPr id="20" name="18 % N / 46 % P₂O₅">
            <a:extLst>
              <a:ext uri="{FF2B5EF4-FFF2-40B4-BE49-F238E27FC236}">
                <a16:creationId xmlns:a16="http://schemas.microsoft.com/office/drawing/2014/main" id="{7E0C4993-9CF5-4A3E-9BF1-43F233C7B24C}"/>
              </a:ext>
            </a:extLst>
          </p:cNvPr>
          <p:cNvSpPr>
            <a:spLocks noGrp="1"/>
          </p:cNvSpPr>
          <p:nvPr/>
        </p:nvSpPr>
        <p:spPr>
          <a:xfrm>
            <a:off x="4467225" y="5943600"/>
            <a:ext cx="3286125" cy="266700"/>
          </a:xfrm>
          <a:prstGeom prst="rect">
            <a:avLst/>
          </a:prstGeom>
          <a:noFill/>
          <a:ln w="0">
            <a:noFill/>
          </a:ln>
        </p:spPr>
        <p:txBody>
          <a:bodyPr wrap="none" lIns="0" tIns="0" rIns="0" bIns="0" anchor="t">
            <a:noAutofit/>
          </a:bodyPr>
          <a:lstStyle/>
          <a:p>
            <a:pPr>
              <a:defRPr sz="1425" b="0">
                <a:solidFill>
                  <a:srgbClr val="627268"/>
                </a:solidFill>
                <a:latin typeface="Aptos"/>
                <a:ea typeface="Aptos"/>
                <a:cs typeface="Aptos"/>
              </a:defRPr>
            </a:pPr>
            <a:endParaRPr sz="1425" b="0" dirty="0">
              <a:solidFill>
                <a:srgbClr val="627268"/>
              </a:solidFill>
              <a:latin typeface="Aptos"/>
              <a:ea typeface="Aptos"/>
              <a:cs typeface="Aptos"/>
            </a:endParaRPr>
          </a:p>
        </p:txBody>
      </p:sp>
      <p:sp>
        <p:nvSpPr>
          <p:cNvPr id="21" name="Anbauparameter 2">
            <a:extLst>
              <a:ext uri="{FF2B5EF4-FFF2-40B4-BE49-F238E27FC236}">
                <a16:creationId xmlns:a16="http://schemas.microsoft.com/office/drawing/2014/main" id="{693B843A-8448-47F8-9D50-F91CE6E681A6}"/>
              </a:ext>
            </a:extLst>
          </p:cNvPr>
          <p:cNvSpPr>
            <a:spLocks noGrp="1"/>
          </p:cNvSpPr>
          <p:nvPr/>
        </p:nvSpPr>
        <p:spPr>
          <a:xfrm>
            <a:off x="8096250" y="5038725"/>
            <a:ext cx="3562350" cy="1266825"/>
          </a:xfrm>
          <a:prstGeom prst="roundRect">
            <a:avLst>
              <a:gd name="adj" fmla="val 6015"/>
            </a:avLst>
          </a:prstGeom>
          <a:solidFill>
            <a:srgbClr val="FFFFFF"/>
          </a:solidFill>
          <a:ln w="0">
            <a:noFill/>
          </a:ln>
        </p:spPr>
        <p:txBody>
          <a:bodyPr/>
          <a:lstStyle/>
          <a:p>
            <a:endParaRPr lang="de-DE"/>
          </a:p>
        </p:txBody>
      </p:sp>
      <p:sp>
        <p:nvSpPr>
          <p:cNvPr id="22" name="N aus Organik">
            <a:extLst>
              <a:ext uri="{FF2B5EF4-FFF2-40B4-BE49-F238E27FC236}">
                <a16:creationId xmlns:a16="http://schemas.microsoft.com/office/drawing/2014/main" id="{1371EA42-1A63-4463-8342-6881891FE062}"/>
              </a:ext>
            </a:extLst>
          </p:cNvPr>
          <p:cNvSpPr>
            <a:spLocks noGrp="1"/>
          </p:cNvSpPr>
          <p:nvPr/>
        </p:nvSpPr>
        <p:spPr>
          <a:xfrm>
            <a:off x="8248650" y="5143500"/>
            <a:ext cx="3286125" cy="342900"/>
          </a:xfrm>
          <a:prstGeom prst="rect">
            <a:avLst/>
          </a:prstGeom>
          <a:noFill/>
          <a:ln w="0">
            <a:noFill/>
          </a:ln>
        </p:spPr>
        <p:txBody>
          <a:bodyPr wrap="none" lIns="0" tIns="0" rIns="0" bIns="0" anchor="t">
            <a:noAutofit/>
          </a:bodyPr>
          <a:lstStyle/>
          <a:p>
            <a:pPr>
              <a:defRPr sz="1800" b="1">
                <a:solidFill>
                  <a:srgbClr val="648368"/>
                </a:solidFill>
                <a:latin typeface="Aptos"/>
                <a:ea typeface="Aptos"/>
                <a:cs typeface="Aptos"/>
              </a:defRPr>
            </a:pPr>
            <a:r>
              <a:rPr sz="1800" b="1">
                <a:solidFill>
                  <a:srgbClr val="648368"/>
                </a:solidFill>
                <a:latin typeface="Aptos"/>
                <a:ea typeface="Aptos"/>
                <a:cs typeface="Aptos"/>
              </a:rPr>
              <a:t>N aus Organik</a:t>
            </a:r>
          </a:p>
        </p:txBody>
      </p:sp>
      <p:sp>
        <p:nvSpPr>
          <p:cNvPr id="23" name="ca. 150 kg Gesamt-N/ha">
            <a:extLst>
              <a:ext uri="{FF2B5EF4-FFF2-40B4-BE49-F238E27FC236}">
                <a16:creationId xmlns:a16="http://schemas.microsoft.com/office/drawing/2014/main" id="{C7223462-C973-49F8-B973-F2FC05D58655}"/>
              </a:ext>
            </a:extLst>
          </p:cNvPr>
          <p:cNvSpPr>
            <a:spLocks noGrp="1"/>
          </p:cNvSpPr>
          <p:nvPr/>
        </p:nvSpPr>
        <p:spPr>
          <a:xfrm>
            <a:off x="8248650" y="5514975"/>
            <a:ext cx="3286125" cy="352425"/>
          </a:xfrm>
          <a:prstGeom prst="rect">
            <a:avLst/>
          </a:prstGeom>
          <a:noFill/>
          <a:ln w="0">
            <a:noFill/>
          </a:ln>
        </p:spPr>
        <p:txBody>
          <a:bodyPr wrap="none" lIns="0" tIns="0" rIns="0" bIns="0" anchor="t">
            <a:noAutofit/>
          </a:bodyPr>
          <a:lstStyle/>
          <a:p>
            <a:pPr>
              <a:defRPr sz="1875" b="1">
                <a:solidFill>
                  <a:srgbClr val="17362B"/>
                </a:solidFill>
                <a:latin typeface="Aptos"/>
                <a:ea typeface="Aptos"/>
                <a:cs typeface="Aptos"/>
              </a:defRPr>
            </a:pPr>
            <a:r>
              <a:rPr sz="1875" b="1" dirty="0">
                <a:solidFill>
                  <a:srgbClr val="17362B"/>
                </a:solidFill>
                <a:latin typeface="Aptos"/>
                <a:ea typeface="Aptos"/>
                <a:cs typeface="Aptos"/>
              </a:rPr>
              <a:t>ca. 150 kg N/ha</a:t>
            </a:r>
          </a:p>
        </p:txBody>
      </p:sp>
      <p:sp>
        <p:nvSpPr>
          <p:cNvPr id="24" name="Richtbeispiel: 5 t Hähnchenmist/ha">
            <a:extLst>
              <a:ext uri="{FF2B5EF4-FFF2-40B4-BE49-F238E27FC236}">
                <a16:creationId xmlns:a16="http://schemas.microsoft.com/office/drawing/2014/main" id="{7E391AB8-A338-4DE2-89E0-6F3D382C7EF9}"/>
              </a:ext>
            </a:extLst>
          </p:cNvPr>
          <p:cNvSpPr>
            <a:spLocks noGrp="1"/>
          </p:cNvSpPr>
          <p:nvPr/>
        </p:nvSpPr>
        <p:spPr>
          <a:xfrm>
            <a:off x="8248650" y="5943600"/>
            <a:ext cx="3286125" cy="266700"/>
          </a:xfrm>
          <a:prstGeom prst="rect">
            <a:avLst/>
          </a:prstGeom>
          <a:noFill/>
          <a:ln w="0">
            <a:noFill/>
          </a:ln>
        </p:spPr>
        <p:txBody>
          <a:bodyPr wrap="none" lIns="0" tIns="0" rIns="0" bIns="0" anchor="t">
            <a:noAutofit/>
          </a:bodyPr>
          <a:lstStyle/>
          <a:p>
            <a:pPr>
              <a:defRPr sz="1425" b="0">
                <a:solidFill>
                  <a:srgbClr val="627268"/>
                </a:solidFill>
                <a:latin typeface="Aptos"/>
                <a:ea typeface="Aptos"/>
                <a:cs typeface="Aptos"/>
              </a:defRPr>
            </a:pPr>
            <a:endParaRPr sz="1425" b="0" dirty="0">
              <a:solidFill>
                <a:srgbClr val="627268"/>
              </a:solidFill>
              <a:latin typeface="Aptos"/>
              <a:ea typeface="Aptos"/>
              <a:cs typeface="Aptos"/>
            </a:endParaRPr>
          </a:p>
        </p:txBody>
      </p:sp>
    </p:spTree>
    <p:extLst>
      <p:ext uri="{BB962C8B-B14F-4D97-AF65-F5344CB8AC3E}">
        <p14:creationId xmlns:p14="http://schemas.microsoft.com/office/powerpoint/2010/main" val="18022811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5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5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25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250"/>
                                        <p:tgtEl>
                                          <p:spTgt spid="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25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500"/>
                                        <p:tgtEl>
                                          <p:spTgt spid="19"/>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500"/>
                                        <p:tgtEl>
                                          <p:spTgt spid="21"/>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500"/>
                                        <p:tgtEl>
                                          <p:spTgt spid="22"/>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p:bldP spid="11" grpId="0"/>
      <p:bldP spid="13" grpId="0" animBg="1"/>
      <p:bldP spid="14" grpId="0"/>
      <p:bldP spid="15" grpId="0"/>
      <p:bldP spid="17" grpId="0" animBg="1"/>
      <p:bldP spid="18" grpId="0"/>
      <p:bldP spid="19" grpId="0"/>
      <p:bldP spid="21" grpId="0" animBg="1"/>
      <p:bldP spid="22" grpId="0"/>
      <p:bldP spid="2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4F2E9"/>
        </a:solidFill>
        <a:effectLst/>
      </p:bgPr>
    </p:bg>
    <p:spTree>
      <p:nvGrpSpPr>
        <p:cNvPr id="1" name=""/>
        <p:cNvGrpSpPr/>
        <p:nvPr/>
      </p:nvGrpSpPr>
      <p:grpSpPr>
        <a:xfrm>
          <a:off x="0" y="0"/>
          <a:ext cx="0" cy="0"/>
          <a:chOff x="0" y="0"/>
          <a:chExt cx="0" cy="0"/>
        </a:xfrm>
      </p:grpSpPr>
      <p:sp>
        <p:nvSpPr>
          <p:cNvPr id="20" name="ERNTE &amp; TROCKNUNG">
            <a:extLst>
              <a:ext uri="{FF2B5EF4-FFF2-40B4-BE49-F238E27FC236}">
                <a16:creationId xmlns:a16="http://schemas.microsoft.com/office/drawing/2014/main" id="{4076D3FA-9D93-4453-BAD1-CE3439826693}"/>
              </a:ext>
            </a:extLst>
          </p:cNvPr>
          <p:cNvSpPr>
            <a:spLocks noGrp="1"/>
          </p:cNvSpPr>
          <p:nvPr/>
        </p:nvSpPr>
        <p:spPr>
          <a:xfrm>
            <a:off x="533400" y="285750"/>
            <a:ext cx="10763250" cy="247650"/>
          </a:xfrm>
          <a:prstGeom prst="rect">
            <a:avLst/>
          </a:prstGeom>
          <a:noFill/>
          <a:ln w="0">
            <a:noFill/>
          </a:ln>
        </p:spPr>
        <p:txBody>
          <a:bodyPr wrap="none" lIns="0" tIns="0" rIns="0" bIns="0" anchor="t">
            <a:noAutofit/>
          </a:bodyPr>
          <a:lstStyle/>
          <a:p>
            <a:pPr>
              <a:defRPr sz="1350" b="1">
                <a:solidFill>
                  <a:srgbClr val="648368"/>
                </a:solidFill>
                <a:latin typeface="Aptos"/>
                <a:ea typeface="Aptos"/>
                <a:cs typeface="Aptos"/>
              </a:defRPr>
            </a:pPr>
            <a:r>
              <a:rPr sz="1350" b="1">
                <a:solidFill>
                  <a:srgbClr val="648368"/>
                </a:solidFill>
                <a:latin typeface="Aptos"/>
                <a:ea typeface="Aptos"/>
                <a:cs typeface="Aptos"/>
              </a:rPr>
              <a:t>ERNTE &amp; TROCKNUNG</a:t>
            </a:r>
          </a:p>
        </p:txBody>
      </p:sp>
      <p:sp>
        <p:nvSpPr>
          <p:cNvPr id="2" name="Die Trocknung gibt den Ernterhythmus vor">
            <a:extLst>
              <a:ext uri="{FF2B5EF4-FFF2-40B4-BE49-F238E27FC236}">
                <a16:creationId xmlns:a16="http://schemas.microsoft.com/office/drawing/2014/main" id="{211288AC-1413-445D-9D8D-E1C74A90F5CC}"/>
              </a:ext>
            </a:extLst>
          </p:cNvPr>
          <p:cNvSpPr>
            <a:spLocks noGrp="1"/>
          </p:cNvSpPr>
          <p:nvPr/>
        </p:nvSpPr>
        <p:spPr>
          <a:xfrm>
            <a:off x="533400" y="752475"/>
            <a:ext cx="11125200" cy="638175"/>
          </a:xfrm>
          <a:prstGeom prst="rect">
            <a:avLst/>
          </a:prstGeom>
          <a:noFill/>
          <a:ln w="0">
            <a:noFill/>
          </a:ln>
        </p:spPr>
        <p:txBody>
          <a:bodyPr wrap="none" lIns="0" tIns="0" rIns="0" bIns="0" anchor="t">
            <a:noAutofit/>
          </a:bodyPr>
          <a:lstStyle/>
          <a:p>
            <a:pPr>
              <a:defRPr sz="3375" b="1">
                <a:solidFill>
                  <a:srgbClr val="17362B"/>
                </a:solidFill>
                <a:latin typeface="Aptos"/>
                <a:ea typeface="Aptos"/>
                <a:cs typeface="Aptos"/>
              </a:defRPr>
            </a:pPr>
            <a:r>
              <a:rPr sz="3375" b="1">
                <a:solidFill>
                  <a:srgbClr val="17362B"/>
                </a:solidFill>
                <a:latin typeface="Aptos"/>
                <a:ea typeface="Aptos"/>
                <a:cs typeface="Aptos"/>
              </a:rPr>
              <a:t>Die Trocknung gibt den Ernterhythmus vor</a:t>
            </a:r>
          </a:p>
        </p:txBody>
      </p:sp>
      <p:sp>
        <p:nvSpPr>
          <p:cNvPr id="3" name="09">
            <a:extLst>
              <a:ext uri="{FF2B5EF4-FFF2-40B4-BE49-F238E27FC236}">
                <a16:creationId xmlns:a16="http://schemas.microsoft.com/office/drawing/2014/main" id="{6894B47F-6044-4091-955E-3B596A51696C}"/>
              </a:ext>
            </a:extLst>
          </p:cNvPr>
          <p:cNvSpPr>
            <a:spLocks noGrp="1"/>
          </p:cNvSpPr>
          <p:nvPr/>
        </p:nvSpPr>
        <p:spPr>
          <a:xfrm>
            <a:off x="11277600" y="6448425"/>
            <a:ext cx="571500" cy="228600"/>
          </a:xfrm>
          <a:prstGeom prst="rect">
            <a:avLst/>
          </a:prstGeom>
          <a:noFill/>
          <a:ln w="0">
            <a:noFill/>
          </a:ln>
        </p:spPr>
        <p:txBody>
          <a:bodyPr wrap="none" lIns="0" tIns="0" rIns="0" bIns="0" anchor="t">
            <a:noAutofit/>
          </a:bodyPr>
          <a:lstStyle/>
          <a:p>
            <a:pPr>
              <a:defRPr sz="1275" b="0">
                <a:solidFill>
                  <a:srgbClr val="627268"/>
                </a:solidFill>
                <a:latin typeface="Aptos"/>
                <a:ea typeface="Aptos"/>
                <a:cs typeface="Aptos"/>
              </a:defRPr>
            </a:pPr>
            <a:r>
              <a:rPr sz="1275" b="0">
                <a:solidFill>
                  <a:srgbClr val="627268"/>
                </a:solidFill>
                <a:latin typeface="Aptos"/>
                <a:ea typeface="Aptos"/>
                <a:cs typeface="Aptos"/>
              </a:rPr>
              <a:t>09</a:t>
            </a:r>
          </a:p>
        </p:txBody>
      </p:sp>
      <p:pic>
        <p:nvPicPr>
          <p:cNvPr id="23" name="Grafik 22"/>
          <p:cNvPicPr>
            <a:picLocks noChangeAspect="1"/>
          </p:cNvPicPr>
          <p:nvPr/>
        </p:nvPicPr>
        <p:blipFill>
          <a:blip r:embed="rId3"/>
          <a:srcRect t="10631" b="10631"/>
          <a:stretch>
            <a:fillRect/>
          </a:stretch>
        </p:blipFill>
        <p:spPr>
          <a:xfrm>
            <a:off x="7591425" y="1628775"/>
            <a:ext cx="4067175" cy="2133600"/>
          </a:xfrm>
          <a:prstGeom prst="rect">
            <a:avLst/>
          </a:prstGeom>
        </p:spPr>
      </p:pic>
      <p:sp>
        <p:nvSpPr>
          <p:cNvPr id="5" name="Beispielfoto">
            <a:extLst>
              <a:ext uri="{FF2B5EF4-FFF2-40B4-BE49-F238E27FC236}">
                <a16:creationId xmlns:a16="http://schemas.microsoft.com/office/drawing/2014/main" id="{03BD4660-3CCF-4982-BCC8-3169464C42D8}"/>
              </a:ext>
            </a:extLst>
          </p:cNvPr>
          <p:cNvSpPr>
            <a:spLocks noGrp="1"/>
          </p:cNvSpPr>
          <p:nvPr/>
        </p:nvSpPr>
        <p:spPr>
          <a:xfrm>
            <a:off x="7591425" y="3838575"/>
            <a:ext cx="4095750" cy="219075"/>
          </a:xfrm>
          <a:prstGeom prst="rect">
            <a:avLst/>
          </a:prstGeom>
          <a:noFill/>
          <a:ln w="0">
            <a:noFill/>
          </a:ln>
        </p:spPr>
        <p:txBody>
          <a:bodyPr wrap="none" lIns="0" tIns="0" rIns="0" bIns="0" anchor="t">
            <a:noAutofit/>
          </a:bodyPr>
          <a:lstStyle/>
          <a:p>
            <a:pPr>
              <a:defRPr sz="1125" b="0">
                <a:solidFill>
                  <a:srgbClr val="627268"/>
                </a:solidFill>
                <a:latin typeface="Aptos"/>
                <a:ea typeface="Aptos"/>
                <a:cs typeface="Aptos"/>
              </a:defRPr>
            </a:pPr>
            <a:r>
              <a:rPr sz="1125" b="0">
                <a:solidFill>
                  <a:srgbClr val="627268"/>
                </a:solidFill>
                <a:latin typeface="Aptos"/>
                <a:ea typeface="Aptos"/>
                <a:cs typeface="Aptos"/>
              </a:rPr>
              <a:t>Beispielfoto</a:t>
            </a:r>
          </a:p>
        </p:txBody>
      </p:sp>
      <p:sp>
        <p:nvSpPr>
          <p:cNvPr id="6" name="Ernte-Zahl">
            <a:extLst>
              <a:ext uri="{FF2B5EF4-FFF2-40B4-BE49-F238E27FC236}">
                <a16:creationId xmlns:a16="http://schemas.microsoft.com/office/drawing/2014/main" id="{0AADDF28-6FDF-4BC0-BC4C-8DDF2AAFCA99}"/>
              </a:ext>
            </a:extLst>
          </p:cNvPr>
          <p:cNvSpPr>
            <a:spLocks noGrp="1"/>
          </p:cNvSpPr>
          <p:nvPr/>
        </p:nvSpPr>
        <p:spPr>
          <a:xfrm>
            <a:off x="533400" y="1609725"/>
            <a:ext cx="6191250" cy="809625"/>
          </a:xfrm>
          <a:prstGeom prst="rect">
            <a:avLst/>
          </a:prstGeom>
          <a:noFill/>
          <a:ln w="0">
            <a:noFill/>
          </a:ln>
        </p:spPr>
        <p:txBody>
          <a:bodyPr wrap="none" lIns="0" tIns="0" rIns="0" bIns="0" anchor="t">
            <a:noAutofit/>
          </a:bodyPr>
          <a:lstStyle/>
          <a:p>
            <a:pPr>
              <a:defRPr sz="4950" b="1">
                <a:solidFill>
                  <a:srgbClr val="163D2E"/>
                </a:solidFill>
                <a:latin typeface="Aptos"/>
                <a:ea typeface="Aptos"/>
                <a:cs typeface="Aptos"/>
              </a:defRPr>
            </a:pPr>
            <a:r>
              <a:rPr sz="4950" b="1">
                <a:solidFill>
                  <a:srgbClr val="163D2E"/>
                </a:solidFill>
                <a:latin typeface="Aptos"/>
                <a:ea typeface="Aptos"/>
                <a:cs typeface="Aptos"/>
              </a:rPr>
              <a:t>10–15 ha</a:t>
            </a:r>
          </a:p>
        </p:txBody>
      </p:sp>
      <p:sp>
        <p:nvSpPr>
          <p:cNvPr id="7" name="Ernte-Text">
            <a:extLst>
              <a:ext uri="{FF2B5EF4-FFF2-40B4-BE49-F238E27FC236}">
                <a16:creationId xmlns:a16="http://schemas.microsoft.com/office/drawing/2014/main" id="{F1CCFE21-09B2-4EED-92AC-6F88FF51FB58}"/>
              </a:ext>
            </a:extLst>
          </p:cNvPr>
          <p:cNvSpPr>
            <a:spLocks noGrp="1"/>
          </p:cNvSpPr>
          <p:nvPr/>
        </p:nvSpPr>
        <p:spPr>
          <a:xfrm>
            <a:off x="533400" y="2457450"/>
            <a:ext cx="6810375" cy="381000"/>
          </a:xfrm>
          <a:prstGeom prst="rect">
            <a:avLst/>
          </a:prstGeom>
          <a:noFill/>
          <a:ln w="0">
            <a:noFill/>
          </a:ln>
        </p:spPr>
        <p:txBody>
          <a:bodyPr wrap="none" lIns="0" tIns="0" rIns="0" bIns="0" anchor="t">
            <a:noAutofit/>
          </a:bodyPr>
          <a:lstStyle/>
          <a:p>
            <a:pPr>
              <a:defRPr sz="2100" b="0">
                <a:solidFill>
                  <a:srgbClr val="627268"/>
                </a:solidFill>
                <a:latin typeface="Aptos"/>
                <a:ea typeface="Aptos"/>
                <a:cs typeface="Aptos"/>
              </a:defRPr>
            </a:pPr>
            <a:r>
              <a:rPr sz="2100" b="0">
                <a:solidFill>
                  <a:srgbClr val="627268"/>
                </a:solidFill>
                <a:latin typeface="Aptos"/>
                <a:ea typeface="Aptos"/>
                <a:cs typeface="Aptos"/>
              </a:rPr>
              <a:t>je Dreschtermin mit dem Lohnunternehmer</a:t>
            </a:r>
          </a:p>
        </p:txBody>
      </p:sp>
      <p:sp>
        <p:nvSpPr>
          <p:cNvPr id="8" name="Partie-1">
            <a:extLst>
              <a:ext uri="{FF2B5EF4-FFF2-40B4-BE49-F238E27FC236}">
                <a16:creationId xmlns:a16="http://schemas.microsoft.com/office/drawing/2014/main" id="{C754352F-B97A-4D45-94B1-72D311162C41}"/>
              </a:ext>
            </a:extLst>
          </p:cNvPr>
          <p:cNvSpPr>
            <a:spLocks noGrp="1"/>
          </p:cNvSpPr>
          <p:nvPr/>
        </p:nvSpPr>
        <p:spPr>
          <a:xfrm>
            <a:off x="533400" y="3257550"/>
            <a:ext cx="1838325" cy="457200"/>
          </a:xfrm>
          <a:prstGeom prst="rect">
            <a:avLst/>
          </a:prstGeom>
          <a:noFill/>
          <a:ln w="0">
            <a:noFill/>
          </a:ln>
        </p:spPr>
        <p:txBody>
          <a:bodyPr wrap="none" lIns="0" tIns="0" rIns="0" bIns="0" anchor="t">
            <a:noAutofit/>
          </a:bodyPr>
          <a:lstStyle/>
          <a:p>
            <a:pPr>
              <a:defRPr sz="2325" b="1">
                <a:solidFill>
                  <a:srgbClr val="163D2E"/>
                </a:solidFill>
                <a:latin typeface="Aptos"/>
                <a:ea typeface="Aptos"/>
                <a:cs typeface="Aptos"/>
              </a:defRPr>
            </a:pPr>
            <a:r>
              <a:rPr sz="2325" b="1">
                <a:solidFill>
                  <a:srgbClr val="163D2E"/>
                </a:solidFill>
                <a:latin typeface="Aptos"/>
                <a:ea typeface="Aptos"/>
                <a:cs typeface="Aptos"/>
              </a:rPr>
              <a:t>Dreschen</a:t>
            </a:r>
          </a:p>
        </p:txBody>
      </p:sp>
      <p:sp>
        <p:nvSpPr>
          <p:cNvPr id="9" name="Partie-Pfeil1">
            <a:extLst>
              <a:ext uri="{FF2B5EF4-FFF2-40B4-BE49-F238E27FC236}">
                <a16:creationId xmlns:a16="http://schemas.microsoft.com/office/drawing/2014/main" id="{8B02AB1A-41ED-4004-A03D-BB8F7B33D65A}"/>
              </a:ext>
            </a:extLst>
          </p:cNvPr>
          <p:cNvSpPr>
            <a:spLocks noGrp="1"/>
          </p:cNvSpPr>
          <p:nvPr/>
        </p:nvSpPr>
        <p:spPr>
          <a:xfrm>
            <a:off x="2476500" y="3362325"/>
            <a:ext cx="381000" cy="152400"/>
          </a:xfrm>
          <a:prstGeom prst="rightArrow">
            <a:avLst/>
          </a:prstGeom>
          <a:solidFill>
            <a:srgbClr val="648368"/>
          </a:solidFill>
          <a:ln w="0">
            <a:noFill/>
          </a:ln>
        </p:spPr>
        <p:txBody>
          <a:bodyPr/>
          <a:lstStyle/>
          <a:p>
            <a:endParaRPr lang="de-DE"/>
          </a:p>
        </p:txBody>
      </p:sp>
      <p:sp>
        <p:nvSpPr>
          <p:cNvPr id="10" name="Partie-2">
            <a:extLst>
              <a:ext uri="{FF2B5EF4-FFF2-40B4-BE49-F238E27FC236}">
                <a16:creationId xmlns:a16="http://schemas.microsoft.com/office/drawing/2014/main" id="{4097E92F-C9A8-4278-9B07-E5BFB8E65C39}"/>
              </a:ext>
            </a:extLst>
          </p:cNvPr>
          <p:cNvSpPr>
            <a:spLocks noGrp="1"/>
          </p:cNvSpPr>
          <p:nvPr/>
        </p:nvSpPr>
        <p:spPr>
          <a:xfrm>
            <a:off x="3114675" y="3257550"/>
            <a:ext cx="1952625" cy="457200"/>
          </a:xfrm>
          <a:prstGeom prst="rect">
            <a:avLst/>
          </a:prstGeom>
          <a:noFill/>
          <a:ln w="0">
            <a:noFill/>
          </a:ln>
        </p:spPr>
        <p:txBody>
          <a:bodyPr wrap="none" lIns="0" tIns="0" rIns="0" bIns="0" anchor="t">
            <a:noAutofit/>
          </a:bodyPr>
          <a:lstStyle/>
          <a:p>
            <a:pPr>
              <a:defRPr sz="2325" b="1">
                <a:solidFill>
                  <a:srgbClr val="163D2E"/>
                </a:solidFill>
                <a:latin typeface="Aptos"/>
                <a:ea typeface="Aptos"/>
                <a:cs typeface="Aptos"/>
              </a:defRPr>
            </a:pPr>
            <a:r>
              <a:rPr sz="2325" b="1">
                <a:solidFill>
                  <a:srgbClr val="163D2E"/>
                </a:solidFill>
                <a:latin typeface="Aptos"/>
                <a:ea typeface="Aptos"/>
                <a:cs typeface="Aptos"/>
              </a:rPr>
              <a:t>Trocknen</a:t>
            </a:r>
          </a:p>
        </p:txBody>
      </p:sp>
      <p:sp>
        <p:nvSpPr>
          <p:cNvPr id="11" name="Partie-Pfeil2">
            <a:extLst>
              <a:ext uri="{FF2B5EF4-FFF2-40B4-BE49-F238E27FC236}">
                <a16:creationId xmlns:a16="http://schemas.microsoft.com/office/drawing/2014/main" id="{75E11180-91BB-4F53-826C-667B8E5C4B02}"/>
              </a:ext>
            </a:extLst>
          </p:cNvPr>
          <p:cNvSpPr>
            <a:spLocks noGrp="1"/>
          </p:cNvSpPr>
          <p:nvPr/>
        </p:nvSpPr>
        <p:spPr>
          <a:xfrm>
            <a:off x="5038725" y="3362325"/>
            <a:ext cx="381000" cy="152400"/>
          </a:xfrm>
          <a:prstGeom prst="rightArrow">
            <a:avLst/>
          </a:prstGeom>
          <a:solidFill>
            <a:srgbClr val="648368"/>
          </a:solidFill>
          <a:ln w="0">
            <a:noFill/>
          </a:ln>
        </p:spPr>
        <p:txBody>
          <a:bodyPr/>
          <a:lstStyle/>
          <a:p>
            <a:endParaRPr lang="de-DE"/>
          </a:p>
        </p:txBody>
      </p:sp>
      <p:sp>
        <p:nvSpPr>
          <p:cNvPr id="12" name="Partie-3">
            <a:extLst>
              <a:ext uri="{FF2B5EF4-FFF2-40B4-BE49-F238E27FC236}">
                <a16:creationId xmlns:a16="http://schemas.microsoft.com/office/drawing/2014/main" id="{263AB25C-B19A-4C8E-B2EF-F75DAA79B8C4}"/>
              </a:ext>
            </a:extLst>
          </p:cNvPr>
          <p:cNvSpPr>
            <a:spLocks noGrp="1"/>
          </p:cNvSpPr>
          <p:nvPr/>
        </p:nvSpPr>
        <p:spPr>
          <a:xfrm>
            <a:off x="5705475" y="3257550"/>
            <a:ext cx="1533525" cy="457200"/>
          </a:xfrm>
          <a:prstGeom prst="rect">
            <a:avLst/>
          </a:prstGeom>
          <a:noFill/>
          <a:ln w="0">
            <a:noFill/>
          </a:ln>
        </p:spPr>
        <p:txBody>
          <a:bodyPr wrap="none" lIns="0" tIns="0" rIns="0" bIns="0" anchor="t">
            <a:noAutofit/>
          </a:bodyPr>
          <a:lstStyle/>
          <a:p>
            <a:pPr>
              <a:defRPr sz="2325" b="1">
                <a:solidFill>
                  <a:srgbClr val="163D2E"/>
                </a:solidFill>
                <a:latin typeface="Aptos"/>
                <a:ea typeface="Aptos"/>
                <a:cs typeface="Aptos"/>
              </a:defRPr>
            </a:pPr>
            <a:r>
              <a:rPr sz="2325" b="1">
                <a:solidFill>
                  <a:srgbClr val="163D2E"/>
                </a:solidFill>
                <a:latin typeface="Aptos"/>
                <a:ea typeface="Aptos"/>
                <a:cs typeface="Aptos"/>
              </a:rPr>
              <a:t>Weiter</a:t>
            </a:r>
          </a:p>
        </p:txBody>
      </p:sp>
      <p:sp>
        <p:nvSpPr>
          <p:cNvPr id="13" name="Gas-Text">
            <a:extLst>
              <a:ext uri="{FF2B5EF4-FFF2-40B4-BE49-F238E27FC236}">
                <a16:creationId xmlns:a16="http://schemas.microsoft.com/office/drawing/2014/main" id="{1980CC7B-ED06-4091-9A00-842377A38CDA}"/>
              </a:ext>
            </a:extLst>
          </p:cNvPr>
          <p:cNvSpPr>
            <a:spLocks noGrp="1"/>
          </p:cNvSpPr>
          <p:nvPr/>
        </p:nvSpPr>
        <p:spPr>
          <a:xfrm>
            <a:off x="533400" y="3905250"/>
            <a:ext cx="6858000" cy="409575"/>
          </a:xfrm>
          <a:prstGeom prst="rect">
            <a:avLst/>
          </a:prstGeom>
          <a:noFill/>
          <a:ln w="0">
            <a:noFill/>
          </a:ln>
        </p:spPr>
        <p:txBody>
          <a:bodyPr wrap="none" lIns="0" tIns="0" rIns="0" bIns="0" anchor="t">
            <a:noAutofit/>
          </a:bodyPr>
          <a:lstStyle/>
          <a:p>
            <a:pPr>
              <a:defRPr sz="2100" b="1">
                <a:solidFill>
                  <a:srgbClr val="163D2E"/>
                </a:solidFill>
                <a:latin typeface="Aptos"/>
                <a:ea typeface="Aptos"/>
                <a:cs typeface="Aptos"/>
              </a:defRPr>
            </a:pPr>
            <a:r>
              <a:rPr sz="2100" b="1">
                <a:solidFill>
                  <a:srgbClr val="163D2E"/>
                </a:solidFill>
                <a:latin typeface="Aptos"/>
                <a:ea typeface="Aptos"/>
                <a:cs typeface="Aptos"/>
              </a:rPr>
              <a:t>Eigener Durchlauftrockner mit Flüssiggas</a:t>
            </a:r>
          </a:p>
        </p:txBody>
      </p:sp>
      <p:sp>
        <p:nvSpPr>
          <p:cNvPr id="14" name="Trennlinie">
            <a:extLst>
              <a:ext uri="{FF2B5EF4-FFF2-40B4-BE49-F238E27FC236}">
                <a16:creationId xmlns:a16="http://schemas.microsoft.com/office/drawing/2014/main" id="{B85055E5-26DC-4243-A9C9-57B9330D9092}"/>
              </a:ext>
            </a:extLst>
          </p:cNvPr>
          <p:cNvSpPr>
            <a:spLocks noGrp="1"/>
          </p:cNvSpPr>
          <p:nvPr/>
        </p:nvSpPr>
        <p:spPr>
          <a:xfrm>
            <a:off x="533400" y="4476750"/>
            <a:ext cx="11125200" cy="14288"/>
          </a:xfrm>
          <a:prstGeom prst="rect">
            <a:avLst/>
          </a:prstGeom>
          <a:solidFill>
            <a:srgbClr val="D4D9CD"/>
          </a:solidFill>
          <a:ln w="0">
            <a:noFill/>
          </a:ln>
        </p:spPr>
        <p:txBody>
          <a:bodyPr/>
          <a:lstStyle/>
          <a:p>
            <a:endParaRPr lang="de-DE"/>
          </a:p>
        </p:txBody>
      </p:sp>
      <p:sp>
        <p:nvSpPr>
          <p:cNvPr id="15" name="Frueher-Titel">
            <a:extLst>
              <a:ext uri="{FF2B5EF4-FFF2-40B4-BE49-F238E27FC236}">
                <a16:creationId xmlns:a16="http://schemas.microsoft.com/office/drawing/2014/main" id="{CF570FAC-C9D3-4B17-8741-2AB09D43FDD2}"/>
              </a:ext>
            </a:extLst>
          </p:cNvPr>
          <p:cNvSpPr>
            <a:spLocks noGrp="1"/>
          </p:cNvSpPr>
          <p:nvPr/>
        </p:nvSpPr>
        <p:spPr>
          <a:xfrm>
            <a:off x="533400" y="4714875"/>
            <a:ext cx="4762500" cy="333375"/>
          </a:xfrm>
          <a:prstGeom prst="rect">
            <a:avLst/>
          </a:prstGeom>
          <a:noFill/>
          <a:ln w="0">
            <a:noFill/>
          </a:ln>
        </p:spPr>
        <p:txBody>
          <a:bodyPr wrap="none" lIns="0" tIns="0" rIns="0" bIns="0" anchor="t">
            <a:noAutofit/>
          </a:bodyPr>
          <a:lstStyle/>
          <a:p>
            <a:pPr>
              <a:defRPr sz="1650" b="1">
                <a:solidFill>
                  <a:srgbClr val="648368"/>
                </a:solidFill>
                <a:latin typeface="Aptos"/>
                <a:ea typeface="Aptos"/>
                <a:cs typeface="Aptos"/>
              </a:defRPr>
            </a:pPr>
            <a:r>
              <a:rPr sz="1650" b="1">
                <a:solidFill>
                  <a:srgbClr val="648368"/>
                </a:solidFill>
                <a:latin typeface="Aptos"/>
                <a:ea typeface="Aptos"/>
                <a:cs typeface="Aptos"/>
              </a:rPr>
              <a:t>FRÜHER</a:t>
            </a:r>
          </a:p>
        </p:txBody>
      </p:sp>
      <p:sp>
        <p:nvSpPr>
          <p:cNvPr id="16" name="Frueher-Text">
            <a:extLst>
              <a:ext uri="{FF2B5EF4-FFF2-40B4-BE49-F238E27FC236}">
                <a16:creationId xmlns:a16="http://schemas.microsoft.com/office/drawing/2014/main" id="{0E54D77D-50CB-4AAE-9BF3-F26AF993DA7D}"/>
              </a:ext>
            </a:extLst>
          </p:cNvPr>
          <p:cNvSpPr>
            <a:spLocks noGrp="1"/>
          </p:cNvSpPr>
          <p:nvPr/>
        </p:nvSpPr>
        <p:spPr>
          <a:xfrm>
            <a:off x="533400" y="5153025"/>
            <a:ext cx="5219700" cy="762000"/>
          </a:xfrm>
          <a:prstGeom prst="rect">
            <a:avLst/>
          </a:prstGeom>
          <a:noFill/>
          <a:ln w="0">
            <a:noFill/>
          </a:ln>
        </p:spPr>
        <p:txBody>
          <a:bodyPr wrap="none" lIns="0" tIns="0" rIns="0" bIns="0" anchor="t">
            <a:noAutofit/>
          </a:bodyPr>
          <a:lstStyle/>
          <a:p>
            <a:pPr>
              <a:defRPr sz="2175" b="1">
                <a:solidFill>
                  <a:srgbClr val="17362B"/>
                </a:solidFill>
                <a:latin typeface="Aptos"/>
                <a:ea typeface="Aptos"/>
                <a:cs typeface="Aptos"/>
              </a:defRPr>
            </a:pPr>
            <a:r>
              <a:rPr sz="2175" b="1">
                <a:solidFill>
                  <a:srgbClr val="17362B"/>
                </a:solidFill>
                <a:latin typeface="Aptos"/>
                <a:ea typeface="Aptos"/>
                <a:cs typeface="Aptos"/>
              </a:rPr>
              <a:t>Alle 1–1,5 Stunden</a:t>
            </a:r>
          </a:p>
          <a:p>
            <a:pPr>
              <a:defRPr sz="2175" b="1">
                <a:solidFill>
                  <a:srgbClr val="17362B"/>
                </a:solidFill>
                <a:latin typeface="Aptos"/>
                <a:ea typeface="Aptos"/>
                <a:cs typeface="Aptos"/>
              </a:defRPr>
            </a:pPr>
            <a:r>
              <a:rPr sz="2175" b="1">
                <a:solidFill>
                  <a:srgbClr val="17362B"/>
                </a:solidFill>
                <a:latin typeface="Aptos"/>
                <a:ea typeface="Aptos"/>
                <a:cs typeface="Aptos"/>
              </a:rPr>
              <a:t>Kontrollgang zur Anlage</a:t>
            </a:r>
          </a:p>
        </p:txBody>
      </p:sp>
      <p:sp>
        <p:nvSpPr>
          <p:cNvPr id="17" name="Heute-Titel">
            <a:extLst>
              <a:ext uri="{FF2B5EF4-FFF2-40B4-BE49-F238E27FC236}">
                <a16:creationId xmlns:a16="http://schemas.microsoft.com/office/drawing/2014/main" id="{FA81E644-E4BC-4D0E-893C-D30BB2E28029}"/>
              </a:ext>
            </a:extLst>
          </p:cNvPr>
          <p:cNvSpPr>
            <a:spLocks noGrp="1"/>
          </p:cNvSpPr>
          <p:nvPr/>
        </p:nvSpPr>
        <p:spPr>
          <a:xfrm>
            <a:off x="6296025" y="4714875"/>
            <a:ext cx="5048250" cy="333375"/>
          </a:xfrm>
          <a:prstGeom prst="rect">
            <a:avLst/>
          </a:prstGeom>
          <a:noFill/>
          <a:ln w="0">
            <a:noFill/>
          </a:ln>
        </p:spPr>
        <p:txBody>
          <a:bodyPr wrap="none" lIns="0" tIns="0" rIns="0" bIns="0" anchor="t">
            <a:noAutofit/>
          </a:bodyPr>
          <a:lstStyle/>
          <a:p>
            <a:pPr>
              <a:defRPr sz="1650" b="1">
                <a:solidFill>
                  <a:srgbClr val="648368"/>
                </a:solidFill>
                <a:latin typeface="Aptos"/>
                <a:ea typeface="Aptos"/>
                <a:cs typeface="Aptos"/>
              </a:defRPr>
            </a:pPr>
            <a:r>
              <a:rPr sz="1650" b="1">
                <a:solidFill>
                  <a:srgbClr val="648368"/>
                </a:solidFill>
                <a:latin typeface="Aptos"/>
                <a:ea typeface="Aptos"/>
                <a:cs typeface="Aptos"/>
              </a:rPr>
              <a:t>HEUTE</a:t>
            </a:r>
          </a:p>
        </p:txBody>
      </p:sp>
      <p:sp>
        <p:nvSpPr>
          <p:cNvPr id="18" name="Heute-Text">
            <a:extLst>
              <a:ext uri="{FF2B5EF4-FFF2-40B4-BE49-F238E27FC236}">
                <a16:creationId xmlns:a16="http://schemas.microsoft.com/office/drawing/2014/main" id="{8CBF3B50-57EE-4B16-B182-B0ACD34798B9}"/>
              </a:ext>
            </a:extLst>
          </p:cNvPr>
          <p:cNvSpPr>
            <a:spLocks noGrp="1"/>
          </p:cNvSpPr>
          <p:nvPr/>
        </p:nvSpPr>
        <p:spPr>
          <a:xfrm>
            <a:off x="6296025" y="5133975"/>
            <a:ext cx="5381625" cy="714375"/>
          </a:xfrm>
          <a:prstGeom prst="rect">
            <a:avLst/>
          </a:prstGeom>
          <a:noFill/>
          <a:ln w="0">
            <a:noFill/>
          </a:ln>
        </p:spPr>
        <p:txBody>
          <a:bodyPr wrap="none" lIns="0" tIns="0" rIns="0" bIns="0" anchor="t">
            <a:noAutofit/>
          </a:bodyPr>
          <a:lstStyle/>
          <a:p>
            <a:pPr>
              <a:defRPr sz="2025" b="1">
                <a:solidFill>
                  <a:srgbClr val="163D2E"/>
                </a:solidFill>
                <a:latin typeface="Aptos"/>
                <a:ea typeface="Aptos"/>
                <a:cs typeface="Aptos"/>
              </a:defRPr>
            </a:pPr>
            <a:r>
              <a:rPr sz="2025" b="1" dirty="0" err="1">
                <a:solidFill>
                  <a:srgbClr val="163D2E"/>
                </a:solidFill>
                <a:latin typeface="Aptos"/>
                <a:ea typeface="Aptos"/>
                <a:cs typeface="Aptos"/>
              </a:rPr>
              <a:t>Handymeldung</a:t>
            </a:r>
            <a:r>
              <a:rPr sz="2025" b="1" dirty="0">
                <a:solidFill>
                  <a:srgbClr val="163D2E"/>
                </a:solidFill>
                <a:latin typeface="Aptos"/>
                <a:ea typeface="Aptos"/>
                <a:cs typeface="Aptos"/>
              </a:rPr>
              <a:t> </a:t>
            </a:r>
            <a:r>
              <a:rPr sz="2025" b="1" dirty="0" err="1">
                <a:solidFill>
                  <a:srgbClr val="163D2E"/>
                </a:solidFill>
                <a:latin typeface="Aptos"/>
                <a:ea typeface="Aptos"/>
                <a:cs typeface="Aptos"/>
              </a:rPr>
              <a:t>bei</a:t>
            </a:r>
            <a:r>
              <a:rPr sz="2025" b="1" dirty="0">
                <a:solidFill>
                  <a:srgbClr val="163D2E"/>
                </a:solidFill>
                <a:latin typeface="Aptos"/>
                <a:ea typeface="Aptos"/>
                <a:cs typeface="Aptos"/>
              </a:rPr>
              <a:t> </a:t>
            </a:r>
            <a:r>
              <a:rPr sz="2025" b="1" dirty="0" err="1">
                <a:solidFill>
                  <a:srgbClr val="163D2E"/>
                </a:solidFill>
                <a:latin typeface="Aptos"/>
                <a:ea typeface="Aptos"/>
                <a:cs typeface="Aptos"/>
              </a:rPr>
              <a:t>auffälligem</a:t>
            </a:r>
            <a:endParaRPr sz="2025" b="1" dirty="0">
              <a:solidFill>
                <a:srgbClr val="163D2E"/>
              </a:solidFill>
              <a:latin typeface="Aptos"/>
              <a:ea typeface="Aptos"/>
              <a:cs typeface="Aptos"/>
            </a:endParaRPr>
          </a:p>
          <a:p>
            <a:pPr>
              <a:defRPr sz="2025" b="1">
                <a:solidFill>
                  <a:srgbClr val="163D2E"/>
                </a:solidFill>
                <a:latin typeface="Aptos"/>
                <a:ea typeface="Aptos"/>
                <a:cs typeface="Aptos"/>
              </a:defRPr>
            </a:pPr>
            <a:r>
              <a:rPr sz="2025" b="1" dirty="0" err="1">
                <a:solidFill>
                  <a:srgbClr val="163D2E"/>
                </a:solidFill>
                <a:latin typeface="Aptos"/>
                <a:ea typeface="Aptos"/>
                <a:cs typeface="Aptos"/>
              </a:rPr>
              <a:t>Stromverbrauch</a:t>
            </a:r>
            <a:r>
              <a:rPr lang="de-DE" sz="2025" b="1" dirty="0">
                <a:solidFill>
                  <a:srgbClr val="163D2E"/>
                </a:solidFill>
                <a:latin typeface="Aptos"/>
                <a:ea typeface="Aptos"/>
                <a:cs typeface="Aptos"/>
              </a:rPr>
              <a:t> oder Abweichung Abluft</a:t>
            </a:r>
            <a:endParaRPr sz="2025" b="1" dirty="0">
              <a:solidFill>
                <a:srgbClr val="163D2E"/>
              </a:solidFill>
              <a:latin typeface="Aptos"/>
              <a:ea typeface="Aptos"/>
              <a:cs typeface="Aptos"/>
            </a:endParaRPr>
          </a:p>
        </p:txBody>
      </p:sp>
      <p:sp>
        <p:nvSpPr>
          <p:cNvPr id="19" name="Heute-Detail">
            <a:extLst>
              <a:ext uri="{FF2B5EF4-FFF2-40B4-BE49-F238E27FC236}">
                <a16:creationId xmlns:a16="http://schemas.microsoft.com/office/drawing/2014/main" id="{9D8B7E97-2393-408F-AF32-026C90548EFC}"/>
              </a:ext>
            </a:extLst>
          </p:cNvPr>
          <p:cNvSpPr>
            <a:spLocks noGrp="1"/>
          </p:cNvSpPr>
          <p:nvPr/>
        </p:nvSpPr>
        <p:spPr>
          <a:xfrm>
            <a:off x="6296025" y="5953125"/>
            <a:ext cx="5381625" cy="285750"/>
          </a:xfrm>
          <a:prstGeom prst="rect">
            <a:avLst/>
          </a:prstGeom>
          <a:noFill/>
          <a:ln w="0">
            <a:noFill/>
          </a:ln>
        </p:spPr>
        <p:txBody>
          <a:bodyPr wrap="none" lIns="0" tIns="0" rIns="0" bIns="0" anchor="t">
            <a:noAutofit/>
          </a:bodyPr>
          <a:lstStyle/>
          <a:p>
            <a:pPr>
              <a:defRPr sz="1575" b="0">
                <a:solidFill>
                  <a:srgbClr val="627268"/>
                </a:solidFill>
                <a:latin typeface="Aptos"/>
                <a:ea typeface="Aptos"/>
                <a:cs typeface="Aptos"/>
              </a:defRPr>
            </a:pPr>
            <a:r>
              <a:rPr sz="1575" b="0">
                <a:solidFill>
                  <a:srgbClr val="627268"/>
                </a:solidFill>
                <a:latin typeface="Aptos"/>
                <a:ea typeface="Aptos"/>
                <a:cs typeface="Aptos"/>
              </a:rPr>
              <a:t>Feuchtetrend vor Ort; Feuchtemessung bleibt.</a:t>
            </a:r>
          </a:p>
        </p:txBody>
      </p:sp>
    </p:spTree>
    <p:extLst>
      <p:ext uri="{BB962C8B-B14F-4D97-AF65-F5344CB8AC3E}">
        <p14:creationId xmlns:p14="http://schemas.microsoft.com/office/powerpoint/2010/main" val="13704033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5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5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25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250"/>
                                        <p:tgtEl>
                                          <p:spTgt spid="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250"/>
                                        <p:tgtEl>
                                          <p:spTgt spid="1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250"/>
                                        <p:tgtEl>
                                          <p:spTgt spid="11"/>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25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25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250"/>
                                        <p:tgtEl>
                                          <p:spTgt spid="15"/>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250"/>
                                        <p:tgtEl>
                                          <p:spTgt spid="16"/>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250"/>
                                        <p:tgtEl>
                                          <p:spTgt spid="17"/>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fade">
                                      <p:cBhvr>
                                        <p:cTn id="48" dur="250"/>
                                        <p:tgtEl>
                                          <p:spTgt spid="18"/>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2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animBg="1"/>
      <p:bldP spid="10" grpId="0"/>
      <p:bldP spid="11" grpId="0" animBg="1"/>
      <p:bldP spid="12" grpId="0"/>
      <p:bldP spid="13" grpId="0"/>
      <p:bldP spid="15" grpId="0"/>
      <p:bldP spid="16" grpId="0"/>
      <p:bldP spid="17" grpId="0"/>
      <p:bldP spid="18" grpId="0"/>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4F2E9"/>
        </a:solidFill>
        <a:effectLst/>
      </p:bgPr>
    </p:bg>
    <p:spTree>
      <p:nvGrpSpPr>
        <p:cNvPr id="1" name=""/>
        <p:cNvGrpSpPr/>
        <p:nvPr/>
      </p:nvGrpSpPr>
      <p:grpSpPr>
        <a:xfrm>
          <a:off x="0" y="0"/>
          <a:ext cx="0" cy="0"/>
          <a:chOff x="0" y="0"/>
          <a:chExt cx="0" cy="0"/>
        </a:xfrm>
      </p:grpSpPr>
      <p:sp>
        <p:nvSpPr>
          <p:cNvPr id="14" name="VERWERTUNG">
            <a:extLst>
              <a:ext uri="{FF2B5EF4-FFF2-40B4-BE49-F238E27FC236}">
                <a16:creationId xmlns:a16="http://schemas.microsoft.com/office/drawing/2014/main" id="{FE7892B9-EC43-4BCD-91FB-506F00BB5A14}"/>
              </a:ext>
            </a:extLst>
          </p:cNvPr>
          <p:cNvSpPr>
            <a:spLocks noGrp="1"/>
          </p:cNvSpPr>
          <p:nvPr/>
        </p:nvSpPr>
        <p:spPr>
          <a:xfrm>
            <a:off x="533400" y="285750"/>
            <a:ext cx="10763250" cy="247650"/>
          </a:xfrm>
          <a:prstGeom prst="rect">
            <a:avLst/>
          </a:prstGeom>
          <a:noFill/>
          <a:ln w="0">
            <a:noFill/>
          </a:ln>
        </p:spPr>
        <p:txBody>
          <a:bodyPr wrap="none" lIns="0" tIns="0" rIns="0" bIns="0" anchor="t">
            <a:noAutofit/>
          </a:bodyPr>
          <a:lstStyle/>
          <a:p>
            <a:pPr>
              <a:defRPr sz="1350" b="1">
                <a:solidFill>
                  <a:srgbClr val="648368"/>
                </a:solidFill>
                <a:latin typeface="Aptos"/>
                <a:ea typeface="Aptos"/>
                <a:cs typeface="Aptos"/>
              </a:defRPr>
            </a:pPr>
            <a:r>
              <a:rPr sz="1350" b="1">
                <a:solidFill>
                  <a:srgbClr val="648368"/>
                </a:solidFill>
                <a:latin typeface="Aptos"/>
                <a:ea typeface="Aptos"/>
                <a:cs typeface="Aptos"/>
              </a:rPr>
              <a:t>VERWERTUNG</a:t>
            </a:r>
          </a:p>
        </p:txBody>
      </p:sp>
      <p:sp>
        <p:nvSpPr>
          <p:cNvPr id="2" name="Körnermais in der Hähnchenmast">
            <a:extLst>
              <a:ext uri="{FF2B5EF4-FFF2-40B4-BE49-F238E27FC236}">
                <a16:creationId xmlns:a16="http://schemas.microsoft.com/office/drawing/2014/main" id="{8D37BD98-6DF6-42AA-BE67-F553D8CB6853}"/>
              </a:ext>
            </a:extLst>
          </p:cNvPr>
          <p:cNvSpPr>
            <a:spLocks noGrp="1"/>
          </p:cNvSpPr>
          <p:nvPr/>
        </p:nvSpPr>
        <p:spPr>
          <a:xfrm>
            <a:off x="533400" y="752475"/>
            <a:ext cx="11125200" cy="638175"/>
          </a:xfrm>
          <a:prstGeom prst="rect">
            <a:avLst/>
          </a:prstGeom>
          <a:noFill/>
          <a:ln w="0">
            <a:noFill/>
          </a:ln>
        </p:spPr>
        <p:txBody>
          <a:bodyPr wrap="none" lIns="0" tIns="0" rIns="0" bIns="0" anchor="t">
            <a:noAutofit/>
          </a:bodyPr>
          <a:lstStyle/>
          <a:p>
            <a:pPr>
              <a:defRPr sz="3375" b="1">
                <a:solidFill>
                  <a:srgbClr val="17362B"/>
                </a:solidFill>
                <a:latin typeface="Aptos"/>
                <a:ea typeface="Aptos"/>
                <a:cs typeface="Aptos"/>
              </a:defRPr>
            </a:pPr>
            <a:r>
              <a:rPr sz="3375" b="1">
                <a:solidFill>
                  <a:srgbClr val="17362B"/>
                </a:solidFill>
                <a:latin typeface="Aptos"/>
                <a:ea typeface="Aptos"/>
                <a:cs typeface="Aptos"/>
              </a:rPr>
              <a:t>Körnermais in der Hähnchenmast</a:t>
            </a:r>
          </a:p>
        </p:txBody>
      </p:sp>
      <p:sp>
        <p:nvSpPr>
          <p:cNvPr id="3" name="10">
            <a:extLst>
              <a:ext uri="{FF2B5EF4-FFF2-40B4-BE49-F238E27FC236}">
                <a16:creationId xmlns:a16="http://schemas.microsoft.com/office/drawing/2014/main" id="{8189B0B1-C228-4874-9E17-CAA51FAE429D}"/>
              </a:ext>
            </a:extLst>
          </p:cNvPr>
          <p:cNvSpPr>
            <a:spLocks noGrp="1"/>
          </p:cNvSpPr>
          <p:nvPr/>
        </p:nvSpPr>
        <p:spPr>
          <a:xfrm>
            <a:off x="11277600" y="6448425"/>
            <a:ext cx="571500" cy="228600"/>
          </a:xfrm>
          <a:prstGeom prst="rect">
            <a:avLst/>
          </a:prstGeom>
          <a:noFill/>
          <a:ln w="0">
            <a:noFill/>
          </a:ln>
        </p:spPr>
        <p:txBody>
          <a:bodyPr wrap="none" lIns="0" tIns="0" rIns="0" bIns="0" anchor="t">
            <a:noAutofit/>
          </a:bodyPr>
          <a:lstStyle/>
          <a:p>
            <a:pPr>
              <a:defRPr sz="1275" b="0">
                <a:solidFill>
                  <a:srgbClr val="627268"/>
                </a:solidFill>
                <a:latin typeface="Aptos"/>
                <a:ea typeface="Aptos"/>
                <a:cs typeface="Aptos"/>
              </a:defRPr>
            </a:pPr>
            <a:r>
              <a:rPr sz="1275" b="0">
                <a:solidFill>
                  <a:srgbClr val="627268"/>
                </a:solidFill>
                <a:latin typeface="Aptos"/>
                <a:ea typeface="Aptos"/>
                <a:cs typeface="Aptos"/>
              </a:rPr>
              <a:t>10</a:t>
            </a:r>
          </a:p>
        </p:txBody>
      </p:sp>
      <p:pic>
        <p:nvPicPr>
          <p:cNvPr id="17" name="Grafik 16"/>
          <p:cNvPicPr>
            <a:picLocks noChangeAspect="1"/>
          </p:cNvPicPr>
          <p:nvPr/>
        </p:nvPicPr>
        <p:blipFill>
          <a:blip r:embed="rId3"/>
          <a:srcRect l="7176" r="7176"/>
          <a:stretch>
            <a:fillRect/>
          </a:stretch>
        </p:blipFill>
        <p:spPr>
          <a:xfrm>
            <a:off x="533400" y="1666875"/>
            <a:ext cx="5286375" cy="4114800"/>
          </a:xfrm>
          <a:prstGeom prst="rect">
            <a:avLst/>
          </a:prstGeom>
        </p:spPr>
      </p:pic>
      <p:sp>
        <p:nvSpPr>
          <p:cNvPr id="5" name="KI-Beispielbild eines Hähnchenstalls">
            <a:extLst>
              <a:ext uri="{FF2B5EF4-FFF2-40B4-BE49-F238E27FC236}">
                <a16:creationId xmlns:a16="http://schemas.microsoft.com/office/drawing/2014/main" id="{5EBE6449-18D0-4D71-8F42-8CD84802DEA0}"/>
              </a:ext>
            </a:extLst>
          </p:cNvPr>
          <p:cNvSpPr>
            <a:spLocks noGrp="1"/>
          </p:cNvSpPr>
          <p:nvPr/>
        </p:nvSpPr>
        <p:spPr>
          <a:xfrm>
            <a:off x="533400" y="5905500"/>
            <a:ext cx="5334000" cy="219075"/>
          </a:xfrm>
          <a:prstGeom prst="rect">
            <a:avLst/>
          </a:prstGeom>
          <a:noFill/>
          <a:ln w="0">
            <a:noFill/>
          </a:ln>
        </p:spPr>
        <p:txBody>
          <a:bodyPr wrap="none" lIns="0" tIns="0" rIns="0" bIns="0" anchor="t">
            <a:noAutofit/>
          </a:bodyPr>
          <a:lstStyle/>
          <a:p>
            <a:pPr>
              <a:defRPr sz="1125" b="0">
                <a:solidFill>
                  <a:srgbClr val="627268"/>
                </a:solidFill>
                <a:latin typeface="Aptos"/>
                <a:ea typeface="Aptos"/>
                <a:cs typeface="Aptos"/>
              </a:defRPr>
            </a:pPr>
            <a:r>
              <a:rPr sz="1125" b="0">
                <a:solidFill>
                  <a:srgbClr val="627268"/>
                </a:solidFill>
                <a:latin typeface="Aptos"/>
                <a:ea typeface="Aptos"/>
                <a:cs typeface="Aptos"/>
              </a:rPr>
              <a:t>KI-Beispielbild eines Hähnchenstalls</a:t>
            </a:r>
          </a:p>
        </p:txBody>
      </p:sp>
      <p:sp>
        <p:nvSpPr>
          <p:cNvPr id="6" name="Futter0-Titel">
            <a:extLst>
              <a:ext uri="{FF2B5EF4-FFF2-40B4-BE49-F238E27FC236}">
                <a16:creationId xmlns:a16="http://schemas.microsoft.com/office/drawing/2014/main" id="{010604BB-B7A2-4645-9D84-A7E9EF83E620}"/>
              </a:ext>
            </a:extLst>
          </p:cNvPr>
          <p:cNvSpPr>
            <a:spLocks noGrp="1"/>
          </p:cNvSpPr>
          <p:nvPr/>
        </p:nvSpPr>
        <p:spPr>
          <a:xfrm>
            <a:off x="6257925" y="1714500"/>
            <a:ext cx="5400675" cy="409575"/>
          </a:xfrm>
          <a:prstGeom prst="rect">
            <a:avLst/>
          </a:prstGeom>
          <a:noFill/>
          <a:ln w="0">
            <a:noFill/>
          </a:ln>
        </p:spPr>
        <p:txBody>
          <a:bodyPr wrap="none" lIns="0" tIns="0" rIns="0" bIns="0" anchor="t">
            <a:noAutofit/>
          </a:bodyPr>
          <a:lstStyle/>
          <a:p>
            <a:pPr>
              <a:defRPr sz="2250" b="1">
                <a:solidFill>
                  <a:srgbClr val="163D2E"/>
                </a:solidFill>
                <a:latin typeface="Aptos"/>
                <a:ea typeface="Aptos"/>
                <a:cs typeface="Aptos"/>
              </a:defRPr>
            </a:pPr>
            <a:r>
              <a:rPr sz="2250" b="1">
                <a:solidFill>
                  <a:srgbClr val="163D2E"/>
                </a:solidFill>
                <a:latin typeface="Aptos"/>
                <a:ea typeface="Aptos"/>
                <a:cs typeface="Aptos"/>
              </a:rPr>
              <a:t>Fütterung ausprobiert</a:t>
            </a:r>
          </a:p>
        </p:txBody>
      </p:sp>
      <p:sp>
        <p:nvSpPr>
          <p:cNvPr id="7" name="Futter0-Detail">
            <a:extLst>
              <a:ext uri="{FF2B5EF4-FFF2-40B4-BE49-F238E27FC236}">
                <a16:creationId xmlns:a16="http://schemas.microsoft.com/office/drawing/2014/main" id="{04CBC320-3007-42D5-8EF7-AE02DDEAF0D9}"/>
              </a:ext>
            </a:extLst>
          </p:cNvPr>
          <p:cNvSpPr>
            <a:spLocks noGrp="1"/>
          </p:cNvSpPr>
          <p:nvPr/>
        </p:nvSpPr>
        <p:spPr>
          <a:xfrm>
            <a:off x="6257925" y="2143125"/>
            <a:ext cx="5400675" cy="581025"/>
          </a:xfrm>
          <a:prstGeom prst="rect">
            <a:avLst/>
          </a:prstGeom>
          <a:noFill/>
          <a:ln w="0">
            <a:noFill/>
          </a:ln>
        </p:spPr>
        <p:txBody>
          <a:bodyPr wrap="none" lIns="0" tIns="0" rIns="0" bIns="0" anchor="t">
            <a:noAutofit/>
          </a:bodyPr>
          <a:lstStyle/>
          <a:p>
            <a:pPr>
              <a:defRPr sz="1800" b="0">
                <a:solidFill>
                  <a:srgbClr val="627268"/>
                </a:solidFill>
                <a:latin typeface="Aptos"/>
                <a:ea typeface="Aptos"/>
                <a:cs typeface="Aptos"/>
              </a:defRPr>
            </a:pPr>
            <a:r>
              <a:rPr sz="1800" b="0">
                <a:solidFill>
                  <a:srgbClr val="627268"/>
                </a:solidFill>
                <a:latin typeface="Aptos"/>
                <a:ea typeface="Aptos"/>
                <a:cs typeface="Aptos"/>
              </a:rPr>
              <a:t>Mais ersetzte einen Teil des Weizens.</a:t>
            </a:r>
          </a:p>
        </p:txBody>
      </p:sp>
      <p:sp>
        <p:nvSpPr>
          <p:cNvPr id="8" name="Futter1-Titel">
            <a:extLst>
              <a:ext uri="{FF2B5EF4-FFF2-40B4-BE49-F238E27FC236}">
                <a16:creationId xmlns:a16="http://schemas.microsoft.com/office/drawing/2014/main" id="{20911AC0-CA42-403E-A6D9-CE86ACEC8FCF}"/>
              </a:ext>
            </a:extLst>
          </p:cNvPr>
          <p:cNvSpPr>
            <a:spLocks noGrp="1"/>
          </p:cNvSpPr>
          <p:nvPr/>
        </p:nvSpPr>
        <p:spPr>
          <a:xfrm>
            <a:off x="6257925" y="2752725"/>
            <a:ext cx="5400675" cy="409575"/>
          </a:xfrm>
          <a:prstGeom prst="rect">
            <a:avLst/>
          </a:prstGeom>
          <a:noFill/>
          <a:ln w="0">
            <a:noFill/>
          </a:ln>
        </p:spPr>
        <p:txBody>
          <a:bodyPr wrap="none" lIns="0" tIns="0" rIns="0" bIns="0" anchor="t">
            <a:noAutofit/>
          </a:bodyPr>
          <a:lstStyle/>
          <a:p>
            <a:pPr>
              <a:defRPr sz="2250" b="1">
                <a:solidFill>
                  <a:srgbClr val="163D2E"/>
                </a:solidFill>
                <a:latin typeface="Aptos"/>
                <a:ea typeface="Aptos"/>
                <a:cs typeface="Aptos"/>
              </a:defRPr>
            </a:pPr>
            <a:r>
              <a:rPr sz="2250" b="1">
                <a:solidFill>
                  <a:srgbClr val="163D2E"/>
                </a:solidFill>
                <a:latin typeface="Aptos"/>
                <a:ea typeface="Aptos"/>
                <a:cs typeface="Aptos"/>
              </a:rPr>
              <a:t>Quetschen war nötig</a:t>
            </a:r>
          </a:p>
        </p:txBody>
      </p:sp>
      <p:sp>
        <p:nvSpPr>
          <p:cNvPr id="9" name="Futter1-Detail">
            <a:extLst>
              <a:ext uri="{FF2B5EF4-FFF2-40B4-BE49-F238E27FC236}">
                <a16:creationId xmlns:a16="http://schemas.microsoft.com/office/drawing/2014/main" id="{1D229CD7-D312-4EAD-A9C1-703467EFD6B8}"/>
              </a:ext>
            </a:extLst>
          </p:cNvPr>
          <p:cNvSpPr>
            <a:spLocks noGrp="1"/>
          </p:cNvSpPr>
          <p:nvPr/>
        </p:nvSpPr>
        <p:spPr>
          <a:xfrm>
            <a:off x="6257925" y="3181350"/>
            <a:ext cx="5400675" cy="581025"/>
          </a:xfrm>
          <a:prstGeom prst="rect">
            <a:avLst/>
          </a:prstGeom>
          <a:noFill/>
          <a:ln w="0">
            <a:noFill/>
          </a:ln>
        </p:spPr>
        <p:txBody>
          <a:bodyPr wrap="none" lIns="0" tIns="0" rIns="0" bIns="0" anchor="t">
            <a:noAutofit/>
          </a:bodyPr>
          <a:lstStyle/>
          <a:p>
            <a:pPr>
              <a:defRPr sz="1800" b="0">
                <a:solidFill>
                  <a:srgbClr val="627268"/>
                </a:solidFill>
                <a:latin typeface="Aptos"/>
                <a:ea typeface="Aptos"/>
                <a:cs typeface="Aptos"/>
              </a:defRPr>
            </a:pPr>
            <a:r>
              <a:rPr sz="1800" b="0">
                <a:solidFill>
                  <a:srgbClr val="627268"/>
                </a:solidFill>
                <a:latin typeface="Aptos"/>
                <a:ea typeface="Aptos"/>
                <a:cs typeface="Aptos"/>
              </a:rPr>
              <a:t>Mobile Getreidemühle: ca. 10 €/t zusätzlich</a:t>
            </a:r>
          </a:p>
        </p:txBody>
      </p:sp>
      <p:sp>
        <p:nvSpPr>
          <p:cNvPr id="10" name="Futter2-Titel">
            <a:extLst>
              <a:ext uri="{FF2B5EF4-FFF2-40B4-BE49-F238E27FC236}">
                <a16:creationId xmlns:a16="http://schemas.microsoft.com/office/drawing/2014/main" id="{451C4314-471C-4BE2-85ED-BCB587CE138C}"/>
              </a:ext>
            </a:extLst>
          </p:cNvPr>
          <p:cNvSpPr>
            <a:spLocks noGrp="1"/>
          </p:cNvSpPr>
          <p:nvPr/>
        </p:nvSpPr>
        <p:spPr>
          <a:xfrm>
            <a:off x="6257925" y="3790950"/>
            <a:ext cx="5400675" cy="409575"/>
          </a:xfrm>
          <a:prstGeom prst="rect">
            <a:avLst/>
          </a:prstGeom>
          <a:noFill/>
          <a:ln w="0">
            <a:noFill/>
          </a:ln>
        </p:spPr>
        <p:txBody>
          <a:bodyPr wrap="none" lIns="0" tIns="0" rIns="0" bIns="0" anchor="t">
            <a:noAutofit/>
          </a:bodyPr>
          <a:lstStyle/>
          <a:p>
            <a:pPr>
              <a:defRPr sz="2250" b="1">
                <a:solidFill>
                  <a:srgbClr val="163D2E"/>
                </a:solidFill>
                <a:latin typeface="Aptos"/>
                <a:ea typeface="Aptos"/>
                <a:cs typeface="Aptos"/>
              </a:defRPr>
            </a:pPr>
            <a:r>
              <a:rPr sz="2250" b="1">
                <a:solidFill>
                  <a:srgbClr val="163D2E"/>
                </a:solidFill>
                <a:latin typeface="Aptos"/>
                <a:ea typeface="Aptos"/>
                <a:cs typeface="Aptos"/>
              </a:rPr>
              <a:t>Ein Silo zu wenig</a:t>
            </a:r>
          </a:p>
        </p:txBody>
      </p:sp>
      <p:sp>
        <p:nvSpPr>
          <p:cNvPr id="11" name="Futter2-Detail">
            <a:extLst>
              <a:ext uri="{FF2B5EF4-FFF2-40B4-BE49-F238E27FC236}">
                <a16:creationId xmlns:a16="http://schemas.microsoft.com/office/drawing/2014/main" id="{9D4D5F30-85D4-4855-8FD5-FEACBDE0863C}"/>
              </a:ext>
            </a:extLst>
          </p:cNvPr>
          <p:cNvSpPr>
            <a:spLocks noGrp="1"/>
          </p:cNvSpPr>
          <p:nvPr/>
        </p:nvSpPr>
        <p:spPr>
          <a:xfrm>
            <a:off x="6257925" y="4219575"/>
            <a:ext cx="5400675" cy="581025"/>
          </a:xfrm>
          <a:prstGeom prst="rect">
            <a:avLst/>
          </a:prstGeom>
          <a:noFill/>
          <a:ln w="0">
            <a:noFill/>
          </a:ln>
        </p:spPr>
        <p:txBody>
          <a:bodyPr wrap="none" lIns="0" tIns="0" rIns="0" bIns="0" anchor="t">
            <a:noAutofit/>
          </a:bodyPr>
          <a:lstStyle/>
          <a:p>
            <a:pPr>
              <a:defRPr sz="1800" b="0">
                <a:solidFill>
                  <a:srgbClr val="627268"/>
                </a:solidFill>
                <a:latin typeface="Aptos"/>
                <a:ea typeface="Aptos"/>
                <a:cs typeface="Aptos"/>
              </a:defRPr>
            </a:pPr>
            <a:r>
              <a:rPr sz="1800" b="0">
                <a:solidFill>
                  <a:srgbClr val="627268"/>
                </a:solidFill>
                <a:latin typeface="Aptos"/>
                <a:ea typeface="Aptos"/>
                <a:cs typeface="Aptos"/>
              </a:rPr>
              <a:t>Weizen und Mais getrennt bereithalten</a:t>
            </a:r>
          </a:p>
        </p:txBody>
      </p:sp>
      <p:sp>
        <p:nvSpPr>
          <p:cNvPr id="12" name="Futter3-Titel">
            <a:extLst>
              <a:ext uri="{FF2B5EF4-FFF2-40B4-BE49-F238E27FC236}">
                <a16:creationId xmlns:a16="http://schemas.microsoft.com/office/drawing/2014/main" id="{A85A02A6-FC53-456D-BA37-D98FA163D718}"/>
              </a:ext>
            </a:extLst>
          </p:cNvPr>
          <p:cNvSpPr>
            <a:spLocks noGrp="1"/>
          </p:cNvSpPr>
          <p:nvPr/>
        </p:nvSpPr>
        <p:spPr>
          <a:xfrm>
            <a:off x="6257925" y="4829175"/>
            <a:ext cx="5400675" cy="409575"/>
          </a:xfrm>
          <a:prstGeom prst="rect">
            <a:avLst/>
          </a:prstGeom>
          <a:noFill/>
          <a:ln w="0">
            <a:noFill/>
          </a:ln>
        </p:spPr>
        <p:txBody>
          <a:bodyPr wrap="none" lIns="0" tIns="0" rIns="0" bIns="0" anchor="t">
            <a:noAutofit/>
          </a:bodyPr>
          <a:lstStyle/>
          <a:p>
            <a:pPr>
              <a:defRPr sz="2250" b="1">
                <a:solidFill>
                  <a:srgbClr val="163D2E"/>
                </a:solidFill>
                <a:latin typeface="Aptos"/>
                <a:ea typeface="Aptos"/>
                <a:cs typeface="Aptos"/>
              </a:defRPr>
            </a:pPr>
            <a:r>
              <a:rPr sz="2250" b="1">
                <a:solidFill>
                  <a:srgbClr val="163D2E"/>
                </a:solidFill>
                <a:latin typeface="Aptos"/>
                <a:ea typeface="Aptos"/>
                <a:cs typeface="Aptos"/>
              </a:rPr>
              <a:t>Maisanteil begrenzt</a:t>
            </a:r>
          </a:p>
        </p:txBody>
      </p:sp>
      <p:sp>
        <p:nvSpPr>
          <p:cNvPr id="13" name="Futter3-Detail">
            <a:extLst>
              <a:ext uri="{FF2B5EF4-FFF2-40B4-BE49-F238E27FC236}">
                <a16:creationId xmlns:a16="http://schemas.microsoft.com/office/drawing/2014/main" id="{6057A181-9F18-42CE-B0D6-4D4DDDDE013C}"/>
              </a:ext>
            </a:extLst>
          </p:cNvPr>
          <p:cNvSpPr>
            <a:spLocks noGrp="1"/>
          </p:cNvSpPr>
          <p:nvPr/>
        </p:nvSpPr>
        <p:spPr>
          <a:xfrm>
            <a:off x="6257925" y="5257800"/>
            <a:ext cx="5400675" cy="581025"/>
          </a:xfrm>
          <a:prstGeom prst="rect">
            <a:avLst/>
          </a:prstGeom>
          <a:noFill/>
          <a:ln w="0">
            <a:noFill/>
          </a:ln>
        </p:spPr>
        <p:txBody>
          <a:bodyPr wrap="none" lIns="0" tIns="0" rIns="0" bIns="0" anchor="t">
            <a:noAutofit/>
          </a:bodyPr>
          <a:lstStyle/>
          <a:p>
            <a:pPr>
              <a:defRPr sz="1800" b="0">
                <a:solidFill>
                  <a:srgbClr val="627268"/>
                </a:solidFill>
                <a:latin typeface="Aptos"/>
                <a:ea typeface="Aptos"/>
                <a:cs typeface="Aptos"/>
              </a:defRPr>
            </a:pPr>
            <a:r>
              <a:rPr sz="1800" b="0">
                <a:solidFill>
                  <a:srgbClr val="627268"/>
                </a:solidFill>
                <a:latin typeface="Aptos"/>
                <a:ea typeface="Aptos"/>
                <a:cs typeface="Aptos"/>
              </a:rPr>
              <a:t>Gelbliche Fleischfarbe war ein Thema.</a:t>
            </a:r>
          </a:p>
        </p:txBody>
      </p:sp>
    </p:spTree>
    <p:extLst>
      <p:ext uri="{BB962C8B-B14F-4D97-AF65-F5344CB8AC3E}">
        <p14:creationId xmlns:p14="http://schemas.microsoft.com/office/powerpoint/2010/main" val="4710167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5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5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25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25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250"/>
                                        <p:tgtEl>
                                          <p:spTgt spid="1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25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250"/>
                                        <p:tgtEl>
                                          <p:spTgt spid="1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2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4F2E9"/>
        </a:solidFill>
        <a:effectLst/>
      </p:bgPr>
    </p:bg>
    <p:spTree>
      <p:nvGrpSpPr>
        <p:cNvPr id="1" name=""/>
        <p:cNvGrpSpPr/>
        <p:nvPr/>
      </p:nvGrpSpPr>
      <p:grpSpPr>
        <a:xfrm>
          <a:off x="0" y="0"/>
          <a:ext cx="0" cy="0"/>
          <a:chOff x="0" y="0"/>
          <a:chExt cx="0" cy="0"/>
        </a:xfrm>
      </p:grpSpPr>
      <p:sp>
        <p:nvSpPr>
          <p:cNvPr id="8" name="VERWERTUNG">
            <a:extLst>
              <a:ext uri="{FF2B5EF4-FFF2-40B4-BE49-F238E27FC236}">
                <a16:creationId xmlns:a16="http://schemas.microsoft.com/office/drawing/2014/main" id="{A3AB18E1-FEF1-4D84-9008-C670A7886423}"/>
              </a:ext>
            </a:extLst>
          </p:cNvPr>
          <p:cNvSpPr>
            <a:spLocks noGrp="1"/>
          </p:cNvSpPr>
          <p:nvPr/>
        </p:nvSpPr>
        <p:spPr>
          <a:xfrm>
            <a:off x="533400" y="285750"/>
            <a:ext cx="10763250" cy="247650"/>
          </a:xfrm>
          <a:prstGeom prst="rect">
            <a:avLst/>
          </a:prstGeom>
          <a:noFill/>
          <a:ln w="0">
            <a:noFill/>
          </a:ln>
        </p:spPr>
        <p:txBody>
          <a:bodyPr wrap="none" lIns="0" tIns="0" rIns="0" bIns="0" anchor="t">
            <a:noAutofit/>
          </a:bodyPr>
          <a:lstStyle/>
          <a:p>
            <a:pPr>
              <a:defRPr sz="1350" b="1">
                <a:solidFill>
                  <a:srgbClr val="648368"/>
                </a:solidFill>
                <a:latin typeface="Aptos"/>
                <a:ea typeface="Aptos"/>
                <a:cs typeface="Aptos"/>
              </a:defRPr>
            </a:pPr>
            <a:r>
              <a:rPr sz="1350" b="1">
                <a:solidFill>
                  <a:srgbClr val="648368"/>
                </a:solidFill>
                <a:latin typeface="Aptos"/>
                <a:ea typeface="Aptos"/>
                <a:cs typeface="Aptos"/>
              </a:rPr>
              <a:t>VERWERTUNG</a:t>
            </a:r>
          </a:p>
        </p:txBody>
      </p:sp>
      <p:sp>
        <p:nvSpPr>
          <p:cNvPr id="2" name="MATIF-Preise für Weizen und Mais">
            <a:extLst>
              <a:ext uri="{FF2B5EF4-FFF2-40B4-BE49-F238E27FC236}">
                <a16:creationId xmlns:a16="http://schemas.microsoft.com/office/drawing/2014/main" id="{8F913923-BB3E-4381-A9E2-58076F752385}"/>
              </a:ext>
            </a:extLst>
          </p:cNvPr>
          <p:cNvSpPr>
            <a:spLocks noGrp="1"/>
          </p:cNvSpPr>
          <p:nvPr/>
        </p:nvSpPr>
        <p:spPr>
          <a:xfrm>
            <a:off x="533400" y="752475"/>
            <a:ext cx="11125200" cy="638175"/>
          </a:xfrm>
          <a:prstGeom prst="rect">
            <a:avLst/>
          </a:prstGeom>
          <a:noFill/>
          <a:ln w="0">
            <a:noFill/>
          </a:ln>
        </p:spPr>
        <p:txBody>
          <a:bodyPr wrap="none" lIns="0" tIns="0" rIns="0" bIns="0" anchor="t">
            <a:noAutofit/>
          </a:bodyPr>
          <a:lstStyle/>
          <a:p>
            <a:pPr>
              <a:defRPr sz="3375" b="1">
                <a:solidFill>
                  <a:srgbClr val="17362B"/>
                </a:solidFill>
                <a:latin typeface="Aptos"/>
                <a:ea typeface="Aptos"/>
                <a:cs typeface="Aptos"/>
              </a:defRPr>
            </a:pPr>
            <a:r>
              <a:rPr sz="3375" b="1">
                <a:solidFill>
                  <a:srgbClr val="17362B"/>
                </a:solidFill>
                <a:latin typeface="Aptos"/>
                <a:ea typeface="Aptos"/>
                <a:cs typeface="Aptos"/>
              </a:rPr>
              <a:t>MATIF-Preise für Weizen und Mais</a:t>
            </a:r>
          </a:p>
        </p:txBody>
      </p:sp>
      <p:sp>
        <p:nvSpPr>
          <p:cNvPr id="3" name="11">
            <a:extLst>
              <a:ext uri="{FF2B5EF4-FFF2-40B4-BE49-F238E27FC236}">
                <a16:creationId xmlns:a16="http://schemas.microsoft.com/office/drawing/2014/main" id="{CD7E4D03-8729-4E22-A474-98298282C73A}"/>
              </a:ext>
            </a:extLst>
          </p:cNvPr>
          <p:cNvSpPr>
            <a:spLocks noGrp="1"/>
          </p:cNvSpPr>
          <p:nvPr/>
        </p:nvSpPr>
        <p:spPr>
          <a:xfrm>
            <a:off x="11277600" y="6448425"/>
            <a:ext cx="571500" cy="228600"/>
          </a:xfrm>
          <a:prstGeom prst="rect">
            <a:avLst/>
          </a:prstGeom>
          <a:noFill/>
          <a:ln w="0">
            <a:noFill/>
          </a:ln>
        </p:spPr>
        <p:txBody>
          <a:bodyPr wrap="none" lIns="0" tIns="0" rIns="0" bIns="0" anchor="t">
            <a:noAutofit/>
          </a:bodyPr>
          <a:lstStyle/>
          <a:p>
            <a:pPr>
              <a:defRPr sz="1275" b="0">
                <a:solidFill>
                  <a:srgbClr val="627268"/>
                </a:solidFill>
                <a:latin typeface="Aptos"/>
                <a:ea typeface="Aptos"/>
                <a:cs typeface="Aptos"/>
              </a:defRPr>
            </a:pPr>
            <a:r>
              <a:rPr sz="1275" b="0">
                <a:solidFill>
                  <a:srgbClr val="627268"/>
                </a:solidFill>
                <a:latin typeface="Aptos"/>
                <a:ea typeface="Aptos"/>
                <a:cs typeface="Aptos"/>
              </a:rPr>
              <a:t>11</a:t>
            </a:r>
          </a:p>
        </p:txBody>
      </p:sp>
      <p:graphicFrame>
        <p:nvGraphicFramePr>
          <p:cNvPr id="11" name="Chart"/>
          <p:cNvGraphicFramePr/>
          <p:nvPr/>
        </p:nvGraphicFramePr>
        <p:xfrm>
          <a:off x="533400" y="1571625"/>
          <a:ext cx="11125200" cy="3724275"/>
        </p:xfrm>
        <a:graphic>
          <a:graphicData uri="http://schemas.openxmlformats.org/drawingml/2006/chart">
            <c:chart xmlns:c="http://schemas.openxmlformats.org/drawingml/2006/chart" xmlns:r="http://schemas.openxmlformats.org/officeDocument/2006/relationships" r:id="rId3"/>
          </a:graphicData>
        </a:graphic>
      </p:graphicFrame>
      <p:sp>
        <p:nvSpPr>
          <p:cNvPr id="5" name="€/t">
            <a:extLst>
              <a:ext uri="{FF2B5EF4-FFF2-40B4-BE49-F238E27FC236}">
                <a16:creationId xmlns:a16="http://schemas.microsoft.com/office/drawing/2014/main" id="{3ED7101B-58DB-46AD-B2CF-C4C7F3A9D55D}"/>
              </a:ext>
            </a:extLst>
          </p:cNvPr>
          <p:cNvSpPr>
            <a:spLocks noGrp="1"/>
          </p:cNvSpPr>
          <p:nvPr/>
        </p:nvSpPr>
        <p:spPr>
          <a:xfrm>
            <a:off x="571500" y="1647825"/>
            <a:ext cx="809625" cy="295275"/>
          </a:xfrm>
          <a:prstGeom prst="rect">
            <a:avLst/>
          </a:prstGeom>
          <a:noFill/>
          <a:ln w="0">
            <a:noFill/>
          </a:ln>
        </p:spPr>
        <p:txBody>
          <a:bodyPr wrap="none" lIns="0" tIns="0" rIns="0" bIns="0" anchor="t">
            <a:noAutofit/>
          </a:bodyPr>
          <a:lstStyle/>
          <a:p>
            <a:pPr>
              <a:defRPr sz="1575" b="0">
                <a:solidFill>
                  <a:srgbClr val="627268"/>
                </a:solidFill>
                <a:latin typeface="Aptos"/>
                <a:ea typeface="Aptos"/>
                <a:cs typeface="Aptos"/>
              </a:defRPr>
            </a:pPr>
            <a:r>
              <a:rPr sz="1575" b="0">
                <a:solidFill>
                  <a:srgbClr val="627268"/>
                </a:solidFill>
                <a:latin typeface="Aptos"/>
                <a:ea typeface="Aptos"/>
                <a:cs typeface="Aptos"/>
              </a:rPr>
              <a:t>€/t</a:t>
            </a:r>
          </a:p>
        </p:txBody>
      </p:sp>
      <p:sp>
        <p:nvSpPr>
          <p:cNvPr id="6" name="Verkauf-Text">
            <a:extLst>
              <a:ext uri="{FF2B5EF4-FFF2-40B4-BE49-F238E27FC236}">
                <a16:creationId xmlns:a16="http://schemas.microsoft.com/office/drawing/2014/main" id="{30AE72A5-60A9-4313-A5D6-1357B4B94D8B}"/>
              </a:ext>
            </a:extLst>
          </p:cNvPr>
          <p:cNvSpPr>
            <a:spLocks noGrp="1"/>
          </p:cNvSpPr>
          <p:nvPr/>
        </p:nvSpPr>
        <p:spPr>
          <a:xfrm>
            <a:off x="533400" y="5486400"/>
            <a:ext cx="11125200" cy="504825"/>
          </a:xfrm>
          <a:prstGeom prst="rect">
            <a:avLst/>
          </a:prstGeom>
          <a:noFill/>
          <a:ln w="0">
            <a:noFill/>
          </a:ln>
        </p:spPr>
        <p:txBody>
          <a:bodyPr wrap="none" lIns="0" tIns="0" rIns="0" bIns="0" anchor="t">
            <a:noAutofit/>
          </a:bodyPr>
          <a:lstStyle/>
          <a:p>
            <a:pPr>
              <a:defRPr sz="2625" b="1">
                <a:solidFill>
                  <a:srgbClr val="163D2E"/>
                </a:solidFill>
                <a:latin typeface="Aptos"/>
                <a:ea typeface="Aptos"/>
                <a:cs typeface="Aptos"/>
              </a:defRPr>
            </a:pPr>
            <a:r>
              <a:rPr sz="2625" b="1">
                <a:solidFill>
                  <a:srgbClr val="163D2E"/>
                </a:solidFill>
                <a:latin typeface="Aptos"/>
                <a:ea typeface="Aptos"/>
                <a:cs typeface="Aptos"/>
              </a:rPr>
              <a:t>Heute verkaufen wir den Körnermais.</a:t>
            </a:r>
          </a:p>
        </p:txBody>
      </p:sp>
      <p:sp>
        <p:nvSpPr>
          <p:cNvPr id="7" name="Monatsmittel 02/2022–08/2026 · Börsenpreise, keine Auszahlun">
            <a:extLst>
              <a:ext uri="{FF2B5EF4-FFF2-40B4-BE49-F238E27FC236}">
                <a16:creationId xmlns:a16="http://schemas.microsoft.com/office/drawing/2014/main" id="{0017043A-B848-44A6-91AA-53F6822BF67A}"/>
              </a:ext>
            </a:extLst>
          </p:cNvPr>
          <p:cNvSpPr>
            <a:spLocks noGrp="1"/>
          </p:cNvSpPr>
          <p:nvPr/>
        </p:nvSpPr>
        <p:spPr>
          <a:xfrm>
            <a:off x="533400" y="6076950"/>
            <a:ext cx="11125200" cy="285750"/>
          </a:xfrm>
          <a:prstGeom prst="rect">
            <a:avLst/>
          </a:prstGeom>
          <a:noFill/>
          <a:ln w="0">
            <a:noFill/>
          </a:ln>
        </p:spPr>
        <p:txBody>
          <a:bodyPr wrap="none" lIns="0" tIns="0" rIns="0" bIns="0" anchor="t">
            <a:noAutofit/>
          </a:bodyPr>
          <a:lstStyle/>
          <a:p>
            <a:pPr>
              <a:defRPr sz="1650" b="0">
                <a:solidFill>
                  <a:srgbClr val="627268"/>
                </a:solidFill>
                <a:latin typeface="Aptos"/>
                <a:ea typeface="Aptos"/>
                <a:cs typeface="Aptos"/>
              </a:defRPr>
            </a:pPr>
            <a:r>
              <a:rPr sz="1650" b="0">
                <a:solidFill>
                  <a:srgbClr val="627268"/>
                </a:solidFill>
                <a:latin typeface="Aptos"/>
                <a:ea typeface="Aptos"/>
                <a:cs typeface="Aptos"/>
              </a:rPr>
              <a:t>Monatsmittel 02/2022–08/2026 · Börsenpreise, keine Auszahlungspreise</a:t>
            </a:r>
          </a:p>
        </p:txBody>
      </p:sp>
    </p:spTree>
    <p:extLst>
      <p:ext uri="{BB962C8B-B14F-4D97-AF65-F5344CB8AC3E}">
        <p14:creationId xmlns:p14="http://schemas.microsoft.com/office/powerpoint/2010/main" val="488470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4F2E9"/>
        </a:solidFill>
        <a:effectLst/>
      </p:bgPr>
    </p:bg>
    <p:spTree>
      <p:nvGrpSpPr>
        <p:cNvPr id="1" name=""/>
        <p:cNvGrpSpPr/>
        <p:nvPr/>
      </p:nvGrpSpPr>
      <p:grpSpPr>
        <a:xfrm>
          <a:off x="0" y="0"/>
          <a:ext cx="0" cy="0"/>
          <a:chOff x="0" y="0"/>
          <a:chExt cx="0" cy="0"/>
        </a:xfrm>
      </p:grpSpPr>
      <p:sp>
        <p:nvSpPr>
          <p:cNvPr id="8" name="BEISPIELRECHNUNG">
            <a:extLst>
              <a:ext uri="{FF2B5EF4-FFF2-40B4-BE49-F238E27FC236}">
                <a16:creationId xmlns:a16="http://schemas.microsoft.com/office/drawing/2014/main" id="{CCE5A1BD-A1AC-4FD1-A323-725C956151D4}"/>
              </a:ext>
            </a:extLst>
          </p:cNvPr>
          <p:cNvSpPr>
            <a:spLocks noGrp="1"/>
          </p:cNvSpPr>
          <p:nvPr/>
        </p:nvSpPr>
        <p:spPr>
          <a:xfrm>
            <a:off x="533400" y="285750"/>
            <a:ext cx="10763250" cy="247650"/>
          </a:xfrm>
          <a:prstGeom prst="rect">
            <a:avLst/>
          </a:prstGeom>
          <a:noFill/>
          <a:ln w="0">
            <a:noFill/>
          </a:ln>
        </p:spPr>
        <p:txBody>
          <a:bodyPr wrap="none" lIns="0" tIns="0" rIns="0" bIns="0" anchor="t">
            <a:noAutofit/>
          </a:bodyPr>
          <a:lstStyle/>
          <a:p>
            <a:pPr>
              <a:defRPr sz="1350" b="1">
                <a:solidFill>
                  <a:srgbClr val="648368"/>
                </a:solidFill>
                <a:latin typeface="Aptos"/>
                <a:ea typeface="Aptos"/>
                <a:cs typeface="Aptos"/>
              </a:defRPr>
            </a:pPr>
            <a:r>
              <a:rPr sz="1350" b="1">
                <a:solidFill>
                  <a:srgbClr val="648368"/>
                </a:solidFill>
                <a:latin typeface="Aptos"/>
                <a:ea typeface="Aptos"/>
                <a:cs typeface="Aptos"/>
              </a:rPr>
              <a:t>BEISPIELRECHNUNG</a:t>
            </a:r>
          </a:p>
        </p:txBody>
      </p:sp>
      <p:sp>
        <p:nvSpPr>
          <p:cNvPr id="2" name="Ökonomie: Annahmen und Rechnung">
            <a:extLst>
              <a:ext uri="{FF2B5EF4-FFF2-40B4-BE49-F238E27FC236}">
                <a16:creationId xmlns:a16="http://schemas.microsoft.com/office/drawing/2014/main" id="{42655C72-41BC-4F24-B9B9-A0FAA764578B}"/>
              </a:ext>
            </a:extLst>
          </p:cNvPr>
          <p:cNvSpPr>
            <a:spLocks noGrp="1"/>
          </p:cNvSpPr>
          <p:nvPr/>
        </p:nvSpPr>
        <p:spPr>
          <a:xfrm>
            <a:off x="533400" y="752475"/>
            <a:ext cx="11125200" cy="638175"/>
          </a:xfrm>
          <a:prstGeom prst="rect">
            <a:avLst/>
          </a:prstGeom>
          <a:noFill/>
          <a:ln w="0">
            <a:noFill/>
          </a:ln>
        </p:spPr>
        <p:txBody>
          <a:bodyPr wrap="none" lIns="0" tIns="0" rIns="0" bIns="0" anchor="t">
            <a:noAutofit/>
          </a:bodyPr>
          <a:lstStyle/>
          <a:p>
            <a:pPr>
              <a:defRPr sz="3375" b="1">
                <a:solidFill>
                  <a:srgbClr val="17362B"/>
                </a:solidFill>
                <a:latin typeface="Aptos"/>
                <a:ea typeface="Aptos"/>
                <a:cs typeface="Aptos"/>
              </a:defRPr>
            </a:pPr>
            <a:r>
              <a:rPr sz="3375" b="1">
                <a:solidFill>
                  <a:srgbClr val="17362B"/>
                </a:solidFill>
                <a:latin typeface="Aptos"/>
                <a:ea typeface="Aptos"/>
                <a:cs typeface="Aptos"/>
              </a:rPr>
              <a:t>Ökonomie: Annahmen und Rechnung</a:t>
            </a:r>
          </a:p>
        </p:txBody>
      </p:sp>
      <p:sp>
        <p:nvSpPr>
          <p:cNvPr id="3" name="12">
            <a:extLst>
              <a:ext uri="{FF2B5EF4-FFF2-40B4-BE49-F238E27FC236}">
                <a16:creationId xmlns:a16="http://schemas.microsoft.com/office/drawing/2014/main" id="{0F708F52-5F3A-476E-824E-FF345D4F07E4}"/>
              </a:ext>
            </a:extLst>
          </p:cNvPr>
          <p:cNvSpPr>
            <a:spLocks noGrp="1"/>
          </p:cNvSpPr>
          <p:nvPr/>
        </p:nvSpPr>
        <p:spPr>
          <a:xfrm>
            <a:off x="11277600" y="6448425"/>
            <a:ext cx="571500" cy="228600"/>
          </a:xfrm>
          <a:prstGeom prst="rect">
            <a:avLst/>
          </a:prstGeom>
          <a:noFill/>
          <a:ln w="0">
            <a:noFill/>
          </a:ln>
        </p:spPr>
        <p:txBody>
          <a:bodyPr wrap="none" lIns="0" tIns="0" rIns="0" bIns="0" anchor="t">
            <a:noAutofit/>
          </a:bodyPr>
          <a:lstStyle/>
          <a:p>
            <a:pPr>
              <a:defRPr sz="1275" b="0">
                <a:solidFill>
                  <a:srgbClr val="627268"/>
                </a:solidFill>
                <a:latin typeface="Aptos"/>
                <a:ea typeface="Aptos"/>
                <a:cs typeface="Aptos"/>
              </a:defRPr>
            </a:pPr>
            <a:r>
              <a:rPr sz="1275" b="0">
                <a:solidFill>
                  <a:srgbClr val="627268"/>
                </a:solidFill>
                <a:latin typeface="Aptos"/>
                <a:ea typeface="Aptos"/>
                <a:cs typeface="Aptos"/>
              </a:rPr>
              <a:t>12</a:t>
            </a:r>
          </a:p>
        </p:txBody>
      </p:sp>
      <p:sp>
        <p:nvSpPr>
          <p:cNvPr id="4" name="Alle Preise netto · 11 t/ha verkaufsfähiger Mais bei 15 % Fe">
            <a:extLst>
              <a:ext uri="{FF2B5EF4-FFF2-40B4-BE49-F238E27FC236}">
                <a16:creationId xmlns:a16="http://schemas.microsoft.com/office/drawing/2014/main" id="{0783FD28-0CE1-4C24-813D-2AB55E4A8437}"/>
              </a:ext>
            </a:extLst>
          </p:cNvPr>
          <p:cNvSpPr>
            <a:spLocks noGrp="1"/>
          </p:cNvSpPr>
          <p:nvPr/>
        </p:nvSpPr>
        <p:spPr>
          <a:xfrm>
            <a:off x="533400" y="1419225"/>
            <a:ext cx="11125200" cy="304800"/>
          </a:xfrm>
          <a:prstGeom prst="rect">
            <a:avLst/>
          </a:prstGeom>
          <a:noFill/>
          <a:ln w="0">
            <a:noFill/>
          </a:ln>
        </p:spPr>
        <p:txBody>
          <a:bodyPr wrap="none" lIns="0" tIns="0" rIns="0" bIns="0" anchor="t">
            <a:noAutofit/>
          </a:bodyPr>
          <a:lstStyle/>
          <a:p>
            <a:pPr>
              <a:defRPr sz="1725" b="0">
                <a:solidFill>
                  <a:srgbClr val="627268"/>
                </a:solidFill>
                <a:latin typeface="Aptos"/>
                <a:ea typeface="Aptos"/>
                <a:cs typeface="Aptos"/>
              </a:defRPr>
            </a:pPr>
            <a:r>
              <a:rPr sz="1725" b="0" dirty="0">
                <a:solidFill>
                  <a:srgbClr val="627268"/>
                </a:solidFill>
                <a:latin typeface="Aptos"/>
                <a:ea typeface="Aptos"/>
                <a:cs typeface="Aptos"/>
              </a:rPr>
              <a:t>Alle </a:t>
            </a:r>
            <a:r>
              <a:rPr sz="1725" b="0" dirty="0" err="1">
                <a:solidFill>
                  <a:srgbClr val="627268"/>
                </a:solidFill>
                <a:latin typeface="Aptos"/>
                <a:ea typeface="Aptos"/>
                <a:cs typeface="Aptos"/>
              </a:rPr>
              <a:t>Preise</a:t>
            </a:r>
            <a:r>
              <a:rPr sz="1725" b="0" dirty="0">
                <a:solidFill>
                  <a:srgbClr val="627268"/>
                </a:solidFill>
                <a:latin typeface="Aptos"/>
                <a:ea typeface="Aptos"/>
                <a:cs typeface="Aptos"/>
              </a:rPr>
              <a:t> </a:t>
            </a:r>
            <a:r>
              <a:rPr sz="1725" b="0" dirty="0" err="1">
                <a:solidFill>
                  <a:srgbClr val="627268"/>
                </a:solidFill>
                <a:latin typeface="Aptos"/>
                <a:ea typeface="Aptos"/>
                <a:cs typeface="Aptos"/>
              </a:rPr>
              <a:t>netto</a:t>
            </a:r>
            <a:r>
              <a:rPr sz="1725" b="0" dirty="0">
                <a:solidFill>
                  <a:srgbClr val="627268"/>
                </a:solidFill>
                <a:latin typeface="Aptos"/>
                <a:ea typeface="Aptos"/>
                <a:cs typeface="Aptos"/>
              </a:rPr>
              <a:t> · 11 t/ha </a:t>
            </a:r>
            <a:r>
              <a:rPr sz="1725" b="0" dirty="0" err="1">
                <a:solidFill>
                  <a:srgbClr val="627268"/>
                </a:solidFill>
                <a:latin typeface="Aptos"/>
                <a:ea typeface="Aptos"/>
                <a:cs typeface="Aptos"/>
              </a:rPr>
              <a:t>verkaufsfähiger</a:t>
            </a:r>
            <a:r>
              <a:rPr sz="1725" b="0" dirty="0">
                <a:solidFill>
                  <a:srgbClr val="627268"/>
                </a:solidFill>
                <a:latin typeface="Aptos"/>
                <a:ea typeface="Aptos"/>
                <a:cs typeface="Aptos"/>
              </a:rPr>
              <a:t> Mais </a:t>
            </a:r>
            <a:r>
              <a:rPr sz="1725" b="0" dirty="0" err="1">
                <a:solidFill>
                  <a:srgbClr val="627268"/>
                </a:solidFill>
                <a:latin typeface="Aptos"/>
                <a:ea typeface="Aptos"/>
                <a:cs typeface="Aptos"/>
              </a:rPr>
              <a:t>bei</a:t>
            </a:r>
            <a:r>
              <a:rPr sz="1725" b="0" dirty="0">
                <a:solidFill>
                  <a:srgbClr val="627268"/>
                </a:solidFill>
                <a:latin typeface="Aptos"/>
                <a:ea typeface="Aptos"/>
                <a:cs typeface="Aptos"/>
              </a:rPr>
              <a:t> 1</a:t>
            </a:r>
            <a:r>
              <a:rPr lang="de-DE" sz="1725" b="0" dirty="0">
                <a:solidFill>
                  <a:srgbClr val="627268"/>
                </a:solidFill>
                <a:latin typeface="Aptos"/>
                <a:ea typeface="Aptos"/>
                <a:cs typeface="Aptos"/>
              </a:rPr>
              <a:t>4</a:t>
            </a:r>
            <a:r>
              <a:rPr sz="1725" b="0" dirty="0">
                <a:solidFill>
                  <a:srgbClr val="627268"/>
                </a:solidFill>
                <a:latin typeface="Aptos"/>
                <a:ea typeface="Aptos"/>
                <a:cs typeface="Aptos"/>
              </a:rPr>
              <a:t> % </a:t>
            </a:r>
            <a:r>
              <a:rPr sz="1725" b="0" dirty="0" err="1">
                <a:solidFill>
                  <a:srgbClr val="627268"/>
                </a:solidFill>
                <a:latin typeface="Aptos"/>
                <a:ea typeface="Aptos"/>
                <a:cs typeface="Aptos"/>
              </a:rPr>
              <a:t>Feuchte</a:t>
            </a:r>
            <a:endParaRPr sz="1725" b="0" dirty="0">
              <a:solidFill>
                <a:srgbClr val="627268"/>
              </a:solidFill>
              <a:latin typeface="Aptos"/>
              <a:ea typeface="Aptos"/>
              <a:cs typeface="Aptos"/>
            </a:endParaRPr>
          </a:p>
        </p:txBody>
      </p:sp>
      <p:graphicFrame>
        <p:nvGraphicFramePr>
          <p:cNvPr id="12" name="Tabelle 11"/>
          <p:cNvGraphicFramePr/>
          <p:nvPr>
            <p:extLst>
              <p:ext uri="{D42A27DB-BD31-4B8C-83A1-F6EECF244321}">
                <p14:modId xmlns:p14="http://schemas.microsoft.com/office/powerpoint/2010/main" val="1547518073"/>
              </p:ext>
            </p:extLst>
          </p:nvPr>
        </p:nvGraphicFramePr>
        <p:xfrm>
          <a:off x="533400" y="1876425"/>
          <a:ext cx="11125200" cy="3981450"/>
        </p:xfrm>
        <a:graphic>
          <a:graphicData uri="http://schemas.openxmlformats.org/drawingml/2006/table">
            <a:tbl>
              <a:tblPr/>
              <a:tblGrid>
                <a:gridCol w="3200400">
                  <a:extLst>
                    <a:ext uri="{9D8B030D-6E8A-4147-A177-3AD203B41FA5}">
                      <a16:colId xmlns:a16="http://schemas.microsoft.com/office/drawing/2014/main" val="20000"/>
                    </a:ext>
                  </a:extLst>
                </a:gridCol>
                <a:gridCol w="6153150">
                  <a:extLst>
                    <a:ext uri="{9D8B030D-6E8A-4147-A177-3AD203B41FA5}">
                      <a16:colId xmlns:a16="http://schemas.microsoft.com/office/drawing/2014/main" val="20001"/>
                    </a:ext>
                  </a:extLst>
                </a:gridCol>
                <a:gridCol w="1771650">
                  <a:extLst>
                    <a:ext uri="{9D8B030D-6E8A-4147-A177-3AD203B41FA5}">
                      <a16:colId xmlns:a16="http://schemas.microsoft.com/office/drawing/2014/main" val="20002"/>
                    </a:ext>
                  </a:extLst>
                </a:gridCol>
              </a:tblGrid>
              <a:tr h="361950">
                <a:tc>
                  <a:txBody>
                    <a:bodyPr/>
                    <a:lstStyle/>
                    <a:p>
                      <a:pPr algn="l"/>
                      <a:r>
                        <a:rPr sz="1650" b="1">
                          <a:solidFill>
                            <a:srgbClr val="FFFFFF"/>
                          </a:solidFill>
                          <a:latin typeface="Aptos"/>
                          <a:ea typeface="Aptos"/>
                          <a:cs typeface="Aptos"/>
                        </a:rPr>
                        <a:t>Position</a:t>
                      </a:r>
                    </a:p>
                  </a:txBody>
                  <a:tcPr marT="9525" marB="9525" anchor="ctr">
                    <a:solidFill>
                      <a:srgbClr val="163D2E"/>
                    </a:solidFill>
                  </a:tcPr>
                </a:tc>
                <a:tc>
                  <a:txBody>
                    <a:bodyPr/>
                    <a:lstStyle/>
                    <a:p>
                      <a:pPr algn="l"/>
                      <a:r>
                        <a:rPr sz="1575" b="1">
                          <a:solidFill>
                            <a:srgbClr val="FFFFFF"/>
                          </a:solidFill>
                          <a:latin typeface="Aptos"/>
                          <a:ea typeface="Aptos"/>
                          <a:cs typeface="Aptos"/>
                        </a:rPr>
                        <a:t>Annahme / Rechenweg</a:t>
                      </a:r>
                    </a:p>
                  </a:txBody>
                  <a:tcPr marT="9525" marB="9525" anchor="ctr">
                    <a:solidFill>
                      <a:srgbClr val="163D2E"/>
                    </a:solidFill>
                  </a:tcPr>
                </a:tc>
                <a:tc>
                  <a:txBody>
                    <a:bodyPr/>
                    <a:lstStyle/>
                    <a:p>
                      <a:pPr algn="r"/>
                      <a:r>
                        <a:rPr sz="1650" b="1">
                          <a:solidFill>
                            <a:srgbClr val="FFFFFF"/>
                          </a:solidFill>
                          <a:latin typeface="Aptos"/>
                          <a:ea typeface="Aptos"/>
                          <a:cs typeface="Aptos"/>
                        </a:rPr>
                        <a:t>je ha (€)</a:t>
                      </a:r>
                    </a:p>
                  </a:txBody>
                  <a:tcPr marT="9525" marB="9525" anchor="ctr">
                    <a:solidFill>
                      <a:srgbClr val="163D2E"/>
                    </a:solidFill>
                  </a:tcPr>
                </a:tc>
                <a:extLst>
                  <a:ext uri="{0D108BD9-81ED-4DB2-BD59-A6C34878D82A}">
                    <a16:rowId xmlns:a16="http://schemas.microsoft.com/office/drawing/2014/main" val="10000"/>
                  </a:ext>
                </a:extLst>
              </a:tr>
              <a:tr h="361950">
                <a:tc>
                  <a:txBody>
                    <a:bodyPr/>
                    <a:lstStyle/>
                    <a:p>
                      <a:pPr algn="l"/>
                      <a:r>
                        <a:rPr sz="1650" b="0">
                          <a:solidFill>
                            <a:srgbClr val="17362B"/>
                          </a:solidFill>
                          <a:latin typeface="Aptos"/>
                          <a:ea typeface="Aptos"/>
                          <a:cs typeface="Aptos"/>
                        </a:rPr>
                        <a:t>Ertrag angenommen</a:t>
                      </a:r>
                    </a:p>
                  </a:txBody>
                  <a:tcPr marT="9525" marB="9525" anchor="ctr">
                    <a:solidFill>
                      <a:srgbClr val="FFFFFF"/>
                    </a:solidFill>
                  </a:tcPr>
                </a:tc>
                <a:tc>
                  <a:txBody>
                    <a:bodyPr/>
                    <a:lstStyle/>
                    <a:p>
                      <a:pPr algn="l"/>
                      <a:r>
                        <a:rPr sz="1575" b="0">
                          <a:solidFill>
                            <a:srgbClr val="17362B"/>
                          </a:solidFill>
                          <a:latin typeface="Aptos"/>
                          <a:ea typeface="Aptos"/>
                          <a:cs typeface="Aptos"/>
                        </a:rPr>
                        <a:t>11 t/ha verkaufsfähige Ware</a:t>
                      </a:r>
                    </a:p>
                  </a:txBody>
                  <a:tcPr marT="9525" marB="9525" anchor="ctr">
                    <a:solidFill>
                      <a:srgbClr val="FFFFFF"/>
                    </a:solidFill>
                  </a:tcPr>
                </a:tc>
                <a:tc>
                  <a:txBody>
                    <a:bodyPr/>
                    <a:lstStyle/>
                    <a:p>
                      <a:pPr algn="r"/>
                      <a:r>
                        <a:rPr sz="1650" b="0">
                          <a:solidFill>
                            <a:srgbClr val="17362B"/>
                          </a:solidFill>
                          <a:latin typeface="Aptos"/>
                          <a:ea typeface="Aptos"/>
                          <a:cs typeface="Aptos"/>
                        </a:rPr>
                        <a:t>11 t</a:t>
                      </a:r>
                    </a:p>
                  </a:txBody>
                  <a:tcPr marT="9525" marB="9525" anchor="ctr">
                    <a:solidFill>
                      <a:srgbClr val="FFFFFF"/>
                    </a:solidFill>
                  </a:tcPr>
                </a:tc>
                <a:extLst>
                  <a:ext uri="{0D108BD9-81ED-4DB2-BD59-A6C34878D82A}">
                    <a16:rowId xmlns:a16="http://schemas.microsoft.com/office/drawing/2014/main" val="10001"/>
                  </a:ext>
                </a:extLst>
              </a:tr>
              <a:tr h="361950">
                <a:tc>
                  <a:txBody>
                    <a:bodyPr/>
                    <a:lstStyle/>
                    <a:p>
                      <a:pPr algn="l"/>
                      <a:r>
                        <a:rPr sz="1650" b="0">
                          <a:solidFill>
                            <a:srgbClr val="17362B"/>
                          </a:solidFill>
                          <a:latin typeface="Aptos"/>
                          <a:ea typeface="Aptos"/>
                          <a:cs typeface="Aptos"/>
                        </a:rPr>
                        <a:t>Preis / Erlös angenommen</a:t>
                      </a:r>
                    </a:p>
                  </a:txBody>
                  <a:tcPr marT="9525" marB="9525" anchor="ctr">
                    <a:solidFill>
                      <a:srgbClr val="F4F2E9"/>
                    </a:solidFill>
                  </a:tcPr>
                </a:tc>
                <a:tc>
                  <a:txBody>
                    <a:bodyPr/>
                    <a:lstStyle/>
                    <a:p>
                      <a:pPr algn="l"/>
                      <a:r>
                        <a:rPr sz="1575" b="0">
                          <a:solidFill>
                            <a:srgbClr val="17362B"/>
                          </a:solidFill>
                          <a:latin typeface="Aptos"/>
                          <a:ea typeface="Aptos"/>
                          <a:cs typeface="Aptos"/>
                        </a:rPr>
                        <a:t>190 €/t × 11 t</a:t>
                      </a:r>
                    </a:p>
                  </a:txBody>
                  <a:tcPr marT="9525" marB="9525" anchor="ctr">
                    <a:solidFill>
                      <a:srgbClr val="F4F2E9"/>
                    </a:solidFill>
                  </a:tcPr>
                </a:tc>
                <a:tc>
                  <a:txBody>
                    <a:bodyPr/>
                    <a:lstStyle/>
                    <a:p>
                      <a:pPr algn="r"/>
                      <a:r>
                        <a:rPr sz="1650" b="0">
                          <a:solidFill>
                            <a:srgbClr val="17362B"/>
                          </a:solidFill>
                          <a:latin typeface="Aptos"/>
                          <a:ea typeface="Aptos"/>
                          <a:cs typeface="Aptos"/>
                        </a:rPr>
                        <a:t>2.090</a:t>
                      </a:r>
                    </a:p>
                  </a:txBody>
                  <a:tcPr marT="9525" marB="9525" anchor="ctr">
                    <a:solidFill>
                      <a:srgbClr val="F4F2E9"/>
                    </a:solidFill>
                  </a:tcPr>
                </a:tc>
                <a:extLst>
                  <a:ext uri="{0D108BD9-81ED-4DB2-BD59-A6C34878D82A}">
                    <a16:rowId xmlns:a16="http://schemas.microsoft.com/office/drawing/2014/main" val="10002"/>
                  </a:ext>
                </a:extLst>
              </a:tr>
              <a:tr h="361950">
                <a:tc>
                  <a:txBody>
                    <a:bodyPr/>
                    <a:lstStyle/>
                    <a:p>
                      <a:pPr algn="l"/>
                      <a:r>
                        <a:rPr sz="1650" b="0">
                          <a:solidFill>
                            <a:srgbClr val="17362B"/>
                          </a:solidFill>
                          <a:latin typeface="Aptos"/>
                          <a:ea typeface="Aptos"/>
                          <a:cs typeface="Aptos"/>
                        </a:rPr>
                        <a:t>Saatgut</a:t>
                      </a:r>
                    </a:p>
                  </a:txBody>
                  <a:tcPr marT="9525" marB="9525" anchor="ctr">
                    <a:solidFill>
                      <a:srgbClr val="FFFFFF"/>
                    </a:solidFill>
                  </a:tcPr>
                </a:tc>
                <a:tc>
                  <a:txBody>
                    <a:bodyPr/>
                    <a:lstStyle/>
                    <a:p>
                      <a:pPr algn="l"/>
                      <a:r>
                        <a:rPr lang="de-DE" sz="1575" b="0" dirty="0">
                          <a:solidFill>
                            <a:srgbClr val="17362B"/>
                          </a:solidFill>
                          <a:latin typeface="Aptos"/>
                          <a:ea typeface="Aptos"/>
                          <a:cs typeface="Aptos"/>
                        </a:rPr>
                        <a:t>1,8</a:t>
                      </a:r>
                      <a:r>
                        <a:rPr sz="1575" b="0" dirty="0">
                          <a:solidFill>
                            <a:srgbClr val="17362B"/>
                          </a:solidFill>
                          <a:latin typeface="Aptos"/>
                          <a:ea typeface="Aptos"/>
                          <a:cs typeface="Aptos"/>
                        </a:rPr>
                        <a:t> </a:t>
                      </a:r>
                      <a:r>
                        <a:rPr sz="1575" b="0" dirty="0" err="1">
                          <a:solidFill>
                            <a:srgbClr val="17362B"/>
                          </a:solidFill>
                          <a:latin typeface="Aptos"/>
                          <a:ea typeface="Aptos"/>
                          <a:cs typeface="Aptos"/>
                        </a:rPr>
                        <a:t>Einheiten</a:t>
                      </a:r>
                      <a:r>
                        <a:rPr sz="1575" b="0" dirty="0">
                          <a:solidFill>
                            <a:srgbClr val="17362B"/>
                          </a:solidFill>
                          <a:latin typeface="Aptos"/>
                          <a:ea typeface="Aptos"/>
                          <a:cs typeface="Aptos"/>
                        </a:rPr>
                        <a:t>/ha × 1</a:t>
                      </a:r>
                      <a:r>
                        <a:rPr lang="de-DE" sz="1575" b="0" dirty="0">
                          <a:solidFill>
                            <a:srgbClr val="17362B"/>
                          </a:solidFill>
                          <a:latin typeface="Aptos"/>
                          <a:ea typeface="Aptos"/>
                          <a:cs typeface="Aptos"/>
                        </a:rPr>
                        <a:t>2</a:t>
                      </a:r>
                      <a:r>
                        <a:rPr sz="1575" b="0" dirty="0">
                          <a:solidFill>
                            <a:srgbClr val="17362B"/>
                          </a:solidFill>
                          <a:latin typeface="Aptos"/>
                          <a:ea typeface="Aptos"/>
                          <a:cs typeface="Aptos"/>
                        </a:rPr>
                        <a:t>0 €/Einheit</a:t>
                      </a:r>
                    </a:p>
                  </a:txBody>
                  <a:tcPr marT="9525" marB="9525" anchor="ctr">
                    <a:solidFill>
                      <a:srgbClr val="FFFFFF"/>
                    </a:solidFill>
                  </a:tcPr>
                </a:tc>
                <a:tc>
                  <a:txBody>
                    <a:bodyPr/>
                    <a:lstStyle/>
                    <a:p>
                      <a:pPr algn="r"/>
                      <a:r>
                        <a:rPr lang="de-DE" sz="1650" b="0" dirty="0">
                          <a:solidFill>
                            <a:srgbClr val="17362B"/>
                          </a:solidFill>
                          <a:latin typeface="Aptos"/>
                          <a:ea typeface="Aptos"/>
                          <a:cs typeface="Aptos"/>
                        </a:rPr>
                        <a:t>216</a:t>
                      </a:r>
                      <a:endParaRPr sz="1650" b="0" dirty="0">
                        <a:solidFill>
                          <a:srgbClr val="17362B"/>
                        </a:solidFill>
                        <a:latin typeface="Aptos"/>
                        <a:ea typeface="Aptos"/>
                        <a:cs typeface="Aptos"/>
                      </a:endParaRPr>
                    </a:p>
                  </a:txBody>
                  <a:tcPr marT="9525" marB="9525" anchor="ctr">
                    <a:solidFill>
                      <a:srgbClr val="FFFFFF"/>
                    </a:solidFill>
                  </a:tcPr>
                </a:tc>
                <a:extLst>
                  <a:ext uri="{0D108BD9-81ED-4DB2-BD59-A6C34878D82A}">
                    <a16:rowId xmlns:a16="http://schemas.microsoft.com/office/drawing/2014/main" val="10003"/>
                  </a:ext>
                </a:extLst>
              </a:tr>
              <a:tr h="361950">
                <a:tc>
                  <a:txBody>
                    <a:bodyPr/>
                    <a:lstStyle/>
                    <a:p>
                      <a:pPr algn="l"/>
                      <a:r>
                        <a:rPr sz="1650" b="0">
                          <a:solidFill>
                            <a:srgbClr val="17362B"/>
                          </a:solidFill>
                          <a:latin typeface="Aptos"/>
                          <a:ea typeface="Aptos"/>
                          <a:cs typeface="Aptos"/>
                        </a:rPr>
                        <a:t>Kosten Lohnunternehmer</a:t>
                      </a:r>
                    </a:p>
                  </a:txBody>
                  <a:tcPr marT="9525" marB="9525" anchor="ctr">
                    <a:solidFill>
                      <a:srgbClr val="F4F2E9"/>
                    </a:solidFill>
                  </a:tcPr>
                </a:tc>
                <a:tc>
                  <a:txBody>
                    <a:bodyPr/>
                    <a:lstStyle/>
                    <a:p>
                      <a:pPr algn="l"/>
                      <a:r>
                        <a:rPr sz="1575" b="0" dirty="0" err="1">
                          <a:solidFill>
                            <a:srgbClr val="17362B"/>
                          </a:solidFill>
                          <a:latin typeface="Aptos"/>
                          <a:ea typeface="Aptos"/>
                          <a:cs typeface="Aptos"/>
                        </a:rPr>
                        <a:t>Aussaat</a:t>
                      </a:r>
                      <a:r>
                        <a:rPr sz="1575" b="0" dirty="0">
                          <a:solidFill>
                            <a:srgbClr val="17362B"/>
                          </a:solidFill>
                          <a:latin typeface="Aptos"/>
                          <a:ea typeface="Aptos"/>
                          <a:cs typeface="Aptos"/>
                        </a:rPr>
                        <a:t> + Ernte</a:t>
                      </a:r>
                      <a:r>
                        <a:rPr lang="de-DE" sz="1575" b="0" dirty="0">
                          <a:solidFill>
                            <a:srgbClr val="17362B"/>
                          </a:solidFill>
                          <a:latin typeface="Aptos"/>
                          <a:ea typeface="Aptos"/>
                          <a:cs typeface="Aptos"/>
                        </a:rPr>
                        <a:t> + Düngung</a:t>
                      </a:r>
                      <a:endParaRPr sz="1575" b="0" dirty="0">
                        <a:solidFill>
                          <a:srgbClr val="17362B"/>
                        </a:solidFill>
                        <a:latin typeface="Aptos"/>
                        <a:ea typeface="Aptos"/>
                        <a:cs typeface="Aptos"/>
                      </a:endParaRPr>
                    </a:p>
                  </a:txBody>
                  <a:tcPr marT="9525" marB="9525" anchor="ctr">
                    <a:solidFill>
                      <a:srgbClr val="F4F2E9"/>
                    </a:solidFill>
                  </a:tcPr>
                </a:tc>
                <a:tc>
                  <a:txBody>
                    <a:bodyPr/>
                    <a:lstStyle/>
                    <a:p>
                      <a:pPr algn="r"/>
                      <a:r>
                        <a:rPr lang="de-DE" sz="1650" b="0" dirty="0">
                          <a:solidFill>
                            <a:srgbClr val="17362B"/>
                          </a:solidFill>
                          <a:latin typeface="Aptos"/>
                          <a:ea typeface="Aptos"/>
                          <a:cs typeface="Aptos"/>
                        </a:rPr>
                        <a:t>350</a:t>
                      </a:r>
                      <a:endParaRPr sz="1650" b="0" dirty="0">
                        <a:solidFill>
                          <a:srgbClr val="17362B"/>
                        </a:solidFill>
                        <a:latin typeface="Aptos"/>
                        <a:ea typeface="Aptos"/>
                        <a:cs typeface="Aptos"/>
                      </a:endParaRPr>
                    </a:p>
                  </a:txBody>
                  <a:tcPr marT="9525" marB="9525" anchor="ctr">
                    <a:solidFill>
                      <a:srgbClr val="F4F2E9"/>
                    </a:solidFill>
                  </a:tcPr>
                </a:tc>
                <a:extLst>
                  <a:ext uri="{0D108BD9-81ED-4DB2-BD59-A6C34878D82A}">
                    <a16:rowId xmlns:a16="http://schemas.microsoft.com/office/drawing/2014/main" val="10004"/>
                  </a:ext>
                </a:extLst>
              </a:tr>
              <a:tr h="361950">
                <a:tc>
                  <a:txBody>
                    <a:bodyPr/>
                    <a:lstStyle/>
                    <a:p>
                      <a:pPr algn="l"/>
                      <a:r>
                        <a:rPr sz="1650" b="0">
                          <a:solidFill>
                            <a:srgbClr val="17362B"/>
                          </a:solidFill>
                          <a:latin typeface="Aptos"/>
                          <a:ea typeface="Aptos"/>
                          <a:cs typeface="Aptos"/>
                        </a:rPr>
                        <a:t>Pflanzenschutz</a:t>
                      </a:r>
                    </a:p>
                  </a:txBody>
                  <a:tcPr marT="9525" marB="9525" anchor="ctr">
                    <a:solidFill>
                      <a:srgbClr val="FFFFFF"/>
                    </a:solidFill>
                  </a:tcPr>
                </a:tc>
                <a:tc>
                  <a:txBody>
                    <a:bodyPr/>
                    <a:lstStyle/>
                    <a:p>
                      <a:pPr algn="l"/>
                      <a:r>
                        <a:rPr sz="1575" b="0">
                          <a:solidFill>
                            <a:srgbClr val="17362B"/>
                          </a:solidFill>
                          <a:latin typeface="Aptos"/>
                          <a:ea typeface="Aptos"/>
                          <a:cs typeface="Aptos"/>
                        </a:rPr>
                        <a:t>Mittelkosten pauschal</a:t>
                      </a:r>
                    </a:p>
                  </a:txBody>
                  <a:tcPr marT="9525" marB="9525" anchor="ctr">
                    <a:solidFill>
                      <a:srgbClr val="FFFFFF"/>
                    </a:solidFill>
                  </a:tcPr>
                </a:tc>
                <a:tc>
                  <a:txBody>
                    <a:bodyPr/>
                    <a:lstStyle/>
                    <a:p>
                      <a:pPr algn="r"/>
                      <a:r>
                        <a:rPr sz="1650" b="0">
                          <a:solidFill>
                            <a:srgbClr val="17362B"/>
                          </a:solidFill>
                          <a:latin typeface="Aptos"/>
                          <a:ea typeface="Aptos"/>
                          <a:cs typeface="Aptos"/>
                        </a:rPr>
                        <a:t>80</a:t>
                      </a:r>
                    </a:p>
                  </a:txBody>
                  <a:tcPr marT="9525" marB="9525" anchor="ctr">
                    <a:solidFill>
                      <a:srgbClr val="FFFFFF"/>
                    </a:solidFill>
                  </a:tcPr>
                </a:tc>
                <a:extLst>
                  <a:ext uri="{0D108BD9-81ED-4DB2-BD59-A6C34878D82A}">
                    <a16:rowId xmlns:a16="http://schemas.microsoft.com/office/drawing/2014/main" val="10005"/>
                  </a:ext>
                </a:extLst>
              </a:tr>
              <a:tr h="361950">
                <a:tc>
                  <a:txBody>
                    <a:bodyPr/>
                    <a:lstStyle/>
                    <a:p>
                      <a:pPr algn="l"/>
                      <a:r>
                        <a:rPr sz="1650" b="0" dirty="0" err="1">
                          <a:solidFill>
                            <a:srgbClr val="17362B"/>
                          </a:solidFill>
                          <a:latin typeface="Aptos"/>
                          <a:ea typeface="Aptos"/>
                          <a:cs typeface="Aptos"/>
                        </a:rPr>
                        <a:t>Dünger</a:t>
                      </a:r>
                      <a:r>
                        <a:rPr sz="1650" b="0" dirty="0">
                          <a:solidFill>
                            <a:srgbClr val="17362B"/>
                          </a:solidFill>
                          <a:latin typeface="Aptos"/>
                          <a:ea typeface="Aptos"/>
                          <a:cs typeface="Aptos"/>
                        </a:rPr>
                        <a:t>: 80 kg DAP/ha</a:t>
                      </a:r>
                      <a:r>
                        <a:rPr lang="de-DE" sz="1650" b="0" dirty="0">
                          <a:solidFill>
                            <a:srgbClr val="17362B"/>
                          </a:solidFill>
                          <a:latin typeface="Aptos"/>
                          <a:ea typeface="Aptos"/>
                          <a:cs typeface="Aptos"/>
                        </a:rPr>
                        <a:t> + Organik</a:t>
                      </a:r>
                      <a:endParaRPr sz="1650" b="0" dirty="0">
                        <a:solidFill>
                          <a:srgbClr val="17362B"/>
                        </a:solidFill>
                        <a:latin typeface="Aptos"/>
                        <a:ea typeface="Aptos"/>
                        <a:cs typeface="Aptos"/>
                      </a:endParaRPr>
                    </a:p>
                  </a:txBody>
                  <a:tcPr marT="9525" marB="9525" anchor="ctr">
                    <a:solidFill>
                      <a:srgbClr val="F4F2E9"/>
                    </a:solidFill>
                  </a:tcPr>
                </a:tc>
                <a:tc>
                  <a:txBody>
                    <a:bodyPr/>
                    <a:lstStyle/>
                    <a:p>
                      <a:pPr algn="l"/>
                      <a:r>
                        <a:rPr sz="1575" b="0" dirty="0">
                          <a:solidFill>
                            <a:srgbClr val="17362B"/>
                          </a:solidFill>
                          <a:latin typeface="Aptos"/>
                          <a:ea typeface="Aptos"/>
                          <a:cs typeface="Aptos"/>
                        </a:rPr>
                        <a:t>80 kg/ha × ca. 0,90 €/kg</a:t>
                      </a:r>
                      <a:r>
                        <a:rPr lang="de-DE" sz="1575" b="0" dirty="0">
                          <a:solidFill>
                            <a:srgbClr val="17362B"/>
                          </a:solidFill>
                          <a:latin typeface="Aptos"/>
                          <a:ea typeface="Aptos"/>
                          <a:cs typeface="Aptos"/>
                        </a:rPr>
                        <a:t> + 7 t/ha Mist</a:t>
                      </a:r>
                      <a:endParaRPr sz="1575" b="0" dirty="0">
                        <a:solidFill>
                          <a:srgbClr val="17362B"/>
                        </a:solidFill>
                        <a:latin typeface="Aptos"/>
                        <a:ea typeface="Aptos"/>
                        <a:cs typeface="Aptos"/>
                      </a:endParaRPr>
                    </a:p>
                  </a:txBody>
                  <a:tcPr marT="9525" marB="9525" anchor="ctr">
                    <a:solidFill>
                      <a:srgbClr val="F4F2E9"/>
                    </a:solidFill>
                  </a:tcPr>
                </a:tc>
                <a:tc>
                  <a:txBody>
                    <a:bodyPr/>
                    <a:lstStyle/>
                    <a:p>
                      <a:pPr algn="r"/>
                      <a:r>
                        <a:rPr lang="de-DE" sz="1650" b="0" dirty="0">
                          <a:solidFill>
                            <a:srgbClr val="17362B"/>
                          </a:solidFill>
                          <a:latin typeface="Aptos"/>
                          <a:ea typeface="Aptos"/>
                          <a:cs typeface="Aptos"/>
                        </a:rPr>
                        <a:t>272</a:t>
                      </a:r>
                      <a:endParaRPr sz="1650" b="0" dirty="0">
                        <a:solidFill>
                          <a:srgbClr val="17362B"/>
                        </a:solidFill>
                        <a:latin typeface="Aptos"/>
                        <a:ea typeface="Aptos"/>
                        <a:cs typeface="Aptos"/>
                      </a:endParaRPr>
                    </a:p>
                  </a:txBody>
                  <a:tcPr marT="9525" marB="9525" anchor="ctr">
                    <a:solidFill>
                      <a:srgbClr val="F4F2E9"/>
                    </a:solidFill>
                  </a:tcPr>
                </a:tc>
                <a:extLst>
                  <a:ext uri="{0D108BD9-81ED-4DB2-BD59-A6C34878D82A}">
                    <a16:rowId xmlns:a16="http://schemas.microsoft.com/office/drawing/2014/main" val="10006"/>
                  </a:ext>
                </a:extLst>
              </a:tr>
              <a:tr h="361950">
                <a:tc>
                  <a:txBody>
                    <a:bodyPr/>
                    <a:lstStyle/>
                    <a:p>
                      <a:pPr algn="l"/>
                      <a:r>
                        <a:rPr sz="1650" b="0">
                          <a:solidFill>
                            <a:srgbClr val="17362B"/>
                          </a:solidFill>
                          <a:latin typeface="Aptos"/>
                          <a:ea typeface="Aptos"/>
                          <a:cs typeface="Aptos"/>
                        </a:rPr>
                        <a:t>Wärme / Flüssiggas</a:t>
                      </a:r>
                    </a:p>
                  </a:txBody>
                  <a:tcPr marT="9525" marB="9525" anchor="ctr">
                    <a:solidFill>
                      <a:srgbClr val="FFFFFF"/>
                    </a:solidFill>
                  </a:tcPr>
                </a:tc>
                <a:tc>
                  <a:txBody>
                    <a:bodyPr/>
                    <a:lstStyle/>
                    <a:p>
                      <a:pPr algn="l"/>
                      <a:r>
                        <a:rPr sz="1575" b="0">
                          <a:solidFill>
                            <a:srgbClr val="17362B"/>
                          </a:solidFill>
                          <a:latin typeface="Aptos"/>
                          <a:ea typeface="Aptos"/>
                          <a:cs typeface="Aptos"/>
                        </a:rPr>
                        <a:t>11 t × 270 kWh/t ÷ 6,57 kWh/l × 0,60 €/l</a:t>
                      </a:r>
                    </a:p>
                  </a:txBody>
                  <a:tcPr marT="9525" marB="9525" anchor="ctr">
                    <a:solidFill>
                      <a:srgbClr val="FFFFFF"/>
                    </a:solidFill>
                  </a:tcPr>
                </a:tc>
                <a:tc>
                  <a:txBody>
                    <a:bodyPr/>
                    <a:lstStyle/>
                    <a:p>
                      <a:pPr algn="r"/>
                      <a:r>
                        <a:rPr sz="1650" b="0">
                          <a:solidFill>
                            <a:srgbClr val="17362B"/>
                          </a:solidFill>
                          <a:latin typeface="Aptos"/>
                          <a:ea typeface="Aptos"/>
                          <a:cs typeface="Aptos"/>
                        </a:rPr>
                        <a:t>271</a:t>
                      </a:r>
                    </a:p>
                  </a:txBody>
                  <a:tcPr marT="9525" marB="9525" anchor="ctr">
                    <a:solidFill>
                      <a:srgbClr val="FFFFFF"/>
                    </a:solidFill>
                  </a:tcPr>
                </a:tc>
                <a:extLst>
                  <a:ext uri="{0D108BD9-81ED-4DB2-BD59-A6C34878D82A}">
                    <a16:rowId xmlns:a16="http://schemas.microsoft.com/office/drawing/2014/main" val="10007"/>
                  </a:ext>
                </a:extLst>
              </a:tr>
              <a:tr h="361950">
                <a:tc>
                  <a:txBody>
                    <a:bodyPr/>
                    <a:lstStyle/>
                    <a:p>
                      <a:pPr algn="l"/>
                      <a:r>
                        <a:rPr sz="1650" b="0">
                          <a:solidFill>
                            <a:srgbClr val="17362B"/>
                          </a:solidFill>
                          <a:latin typeface="Aptos"/>
                          <a:ea typeface="Aptos"/>
                          <a:cs typeface="Aptos"/>
                        </a:rPr>
                        <a:t>Strom</a:t>
                      </a:r>
                    </a:p>
                  </a:txBody>
                  <a:tcPr marT="9525" marB="9525" anchor="ctr">
                    <a:solidFill>
                      <a:srgbClr val="F4F2E9"/>
                    </a:solidFill>
                  </a:tcPr>
                </a:tc>
                <a:tc>
                  <a:txBody>
                    <a:bodyPr/>
                    <a:lstStyle/>
                    <a:p>
                      <a:pPr algn="l"/>
                      <a:r>
                        <a:rPr sz="1575" b="0">
                          <a:solidFill>
                            <a:srgbClr val="17362B"/>
                          </a:solidFill>
                          <a:latin typeface="Aptos"/>
                          <a:ea typeface="Aptos"/>
                          <a:cs typeface="Aptos"/>
                        </a:rPr>
                        <a:t>11 t × 10 kWh/t × 0,30 €/kWh</a:t>
                      </a:r>
                    </a:p>
                  </a:txBody>
                  <a:tcPr marT="9525" marB="9525" anchor="ctr">
                    <a:solidFill>
                      <a:srgbClr val="F4F2E9"/>
                    </a:solidFill>
                  </a:tcPr>
                </a:tc>
                <a:tc>
                  <a:txBody>
                    <a:bodyPr/>
                    <a:lstStyle/>
                    <a:p>
                      <a:pPr algn="r"/>
                      <a:r>
                        <a:rPr sz="1650" b="0">
                          <a:solidFill>
                            <a:srgbClr val="17362B"/>
                          </a:solidFill>
                          <a:latin typeface="Aptos"/>
                          <a:ea typeface="Aptos"/>
                          <a:cs typeface="Aptos"/>
                        </a:rPr>
                        <a:t>33</a:t>
                      </a:r>
                    </a:p>
                  </a:txBody>
                  <a:tcPr marT="9525" marB="9525" anchor="ctr">
                    <a:solidFill>
                      <a:srgbClr val="F4F2E9"/>
                    </a:solidFill>
                  </a:tcPr>
                </a:tc>
                <a:extLst>
                  <a:ext uri="{0D108BD9-81ED-4DB2-BD59-A6C34878D82A}">
                    <a16:rowId xmlns:a16="http://schemas.microsoft.com/office/drawing/2014/main" val="10008"/>
                  </a:ext>
                </a:extLst>
              </a:tr>
              <a:tr h="361950">
                <a:tc>
                  <a:txBody>
                    <a:bodyPr/>
                    <a:lstStyle/>
                    <a:p>
                      <a:pPr algn="l"/>
                      <a:r>
                        <a:rPr sz="1650" b="1">
                          <a:solidFill>
                            <a:srgbClr val="17362B"/>
                          </a:solidFill>
                          <a:latin typeface="Aptos"/>
                          <a:ea typeface="Aptos"/>
                          <a:cs typeface="Aptos"/>
                        </a:rPr>
                        <a:t>Erfasste Kosten</a:t>
                      </a:r>
                    </a:p>
                  </a:txBody>
                  <a:tcPr marT="9525" marB="9525" anchor="ctr">
                    <a:solidFill>
                      <a:srgbClr val="E6EADC"/>
                    </a:solidFill>
                  </a:tcPr>
                </a:tc>
                <a:tc>
                  <a:txBody>
                    <a:bodyPr/>
                    <a:lstStyle/>
                    <a:p>
                      <a:pPr algn="l"/>
                      <a:r>
                        <a:rPr sz="1575" b="1">
                          <a:solidFill>
                            <a:srgbClr val="17362B"/>
                          </a:solidFill>
                          <a:latin typeface="Aptos"/>
                          <a:ea typeface="Aptos"/>
                          <a:cs typeface="Aptos"/>
                        </a:rPr>
                        <a:t>Summe der aufgeführten Kosten</a:t>
                      </a:r>
                    </a:p>
                  </a:txBody>
                  <a:tcPr marT="9525" marB="9525" anchor="ctr">
                    <a:solidFill>
                      <a:srgbClr val="E6EADC"/>
                    </a:solidFill>
                  </a:tcPr>
                </a:tc>
                <a:tc>
                  <a:txBody>
                    <a:bodyPr/>
                    <a:lstStyle/>
                    <a:p>
                      <a:pPr algn="r"/>
                      <a:r>
                        <a:rPr lang="de-DE" sz="1650" b="1" dirty="0">
                          <a:solidFill>
                            <a:srgbClr val="17362B"/>
                          </a:solidFill>
                          <a:latin typeface="Aptos"/>
                          <a:ea typeface="Aptos"/>
                          <a:cs typeface="Aptos"/>
                        </a:rPr>
                        <a:t>1.222</a:t>
                      </a:r>
                      <a:endParaRPr sz="1650" b="1" dirty="0">
                        <a:solidFill>
                          <a:srgbClr val="17362B"/>
                        </a:solidFill>
                        <a:latin typeface="Aptos"/>
                        <a:ea typeface="Aptos"/>
                        <a:cs typeface="Aptos"/>
                      </a:endParaRPr>
                    </a:p>
                  </a:txBody>
                  <a:tcPr marT="9525" marB="9525" anchor="ctr">
                    <a:solidFill>
                      <a:srgbClr val="E6EADC"/>
                    </a:solidFill>
                  </a:tcPr>
                </a:tc>
                <a:extLst>
                  <a:ext uri="{0D108BD9-81ED-4DB2-BD59-A6C34878D82A}">
                    <a16:rowId xmlns:a16="http://schemas.microsoft.com/office/drawing/2014/main" val="10009"/>
                  </a:ext>
                </a:extLst>
              </a:tr>
              <a:tr h="361950">
                <a:tc>
                  <a:txBody>
                    <a:bodyPr/>
                    <a:lstStyle/>
                    <a:p>
                      <a:pPr algn="l"/>
                      <a:r>
                        <a:rPr lang="de-DE" sz="1650" b="1" dirty="0">
                          <a:solidFill>
                            <a:srgbClr val="17362B"/>
                          </a:solidFill>
                          <a:latin typeface="Aptos"/>
                          <a:ea typeface="Aptos"/>
                          <a:cs typeface="Aptos"/>
                        </a:rPr>
                        <a:t>Deckungsbeitrag</a:t>
                      </a:r>
                      <a:endParaRPr sz="1650" b="1" dirty="0">
                        <a:solidFill>
                          <a:srgbClr val="17362B"/>
                        </a:solidFill>
                        <a:latin typeface="Aptos"/>
                        <a:ea typeface="Aptos"/>
                        <a:cs typeface="Aptos"/>
                      </a:endParaRPr>
                    </a:p>
                  </a:txBody>
                  <a:tcPr marT="9525" marB="9525" anchor="ctr">
                    <a:solidFill>
                      <a:srgbClr val="E6EADC"/>
                    </a:solidFill>
                  </a:tcPr>
                </a:tc>
                <a:tc>
                  <a:txBody>
                    <a:bodyPr/>
                    <a:lstStyle/>
                    <a:p>
                      <a:pPr algn="l"/>
                      <a:r>
                        <a:rPr sz="1575" b="1" dirty="0">
                          <a:solidFill>
                            <a:srgbClr val="17362B"/>
                          </a:solidFill>
                          <a:latin typeface="Aptos"/>
                          <a:ea typeface="Aptos"/>
                          <a:cs typeface="Aptos"/>
                        </a:rPr>
                        <a:t>2.090 € − </a:t>
                      </a:r>
                      <a:r>
                        <a:rPr lang="de-DE" sz="1575" b="1" dirty="0">
                          <a:solidFill>
                            <a:srgbClr val="17362B"/>
                          </a:solidFill>
                          <a:latin typeface="Aptos"/>
                          <a:ea typeface="Aptos"/>
                          <a:cs typeface="Aptos"/>
                        </a:rPr>
                        <a:t>1.220 </a:t>
                      </a:r>
                      <a:r>
                        <a:rPr sz="1575" b="1" dirty="0">
                          <a:solidFill>
                            <a:srgbClr val="17362B"/>
                          </a:solidFill>
                          <a:latin typeface="Aptos"/>
                          <a:ea typeface="Aptos"/>
                          <a:cs typeface="Aptos"/>
                        </a:rPr>
                        <a:t>€</a:t>
                      </a:r>
                    </a:p>
                  </a:txBody>
                  <a:tcPr marT="9525" marB="9525" anchor="ctr">
                    <a:solidFill>
                      <a:srgbClr val="E6EADC"/>
                    </a:solidFill>
                  </a:tcPr>
                </a:tc>
                <a:tc>
                  <a:txBody>
                    <a:bodyPr/>
                    <a:lstStyle/>
                    <a:p>
                      <a:pPr algn="r"/>
                      <a:r>
                        <a:rPr lang="de-DE" sz="1650" b="1" dirty="0">
                          <a:solidFill>
                            <a:srgbClr val="17362B"/>
                          </a:solidFill>
                          <a:latin typeface="Aptos"/>
                          <a:ea typeface="Aptos"/>
                          <a:cs typeface="Aptos"/>
                        </a:rPr>
                        <a:t>868</a:t>
                      </a:r>
                      <a:endParaRPr sz="1650" b="1" dirty="0">
                        <a:solidFill>
                          <a:srgbClr val="17362B"/>
                        </a:solidFill>
                        <a:latin typeface="Aptos"/>
                        <a:ea typeface="Aptos"/>
                        <a:cs typeface="Aptos"/>
                      </a:endParaRPr>
                    </a:p>
                  </a:txBody>
                  <a:tcPr marT="9525" marB="9525" anchor="ctr">
                    <a:solidFill>
                      <a:srgbClr val="E6EADC"/>
                    </a:solidFill>
                  </a:tcPr>
                </a:tc>
                <a:extLst>
                  <a:ext uri="{0D108BD9-81ED-4DB2-BD59-A6C34878D82A}">
                    <a16:rowId xmlns:a16="http://schemas.microsoft.com/office/drawing/2014/main" val="10010"/>
                  </a:ext>
                </a:extLst>
              </a:tr>
            </a:tbl>
          </a:graphicData>
        </a:graphic>
      </p:graphicFrame>
      <p:sp>
        <p:nvSpPr>
          <p:cNvPr id="6" name="270 kWh/t Wärme und 10 kWh/t Strom: vorläufig auf verkaufsfä">
            <a:extLst>
              <a:ext uri="{FF2B5EF4-FFF2-40B4-BE49-F238E27FC236}">
                <a16:creationId xmlns:a16="http://schemas.microsoft.com/office/drawing/2014/main" id="{BC02DA98-5F49-4600-A11C-FAA1301C485E}"/>
              </a:ext>
            </a:extLst>
          </p:cNvPr>
          <p:cNvSpPr>
            <a:spLocks noGrp="1"/>
          </p:cNvSpPr>
          <p:nvPr/>
        </p:nvSpPr>
        <p:spPr>
          <a:xfrm>
            <a:off x="533400" y="5991225"/>
            <a:ext cx="11125200" cy="257175"/>
          </a:xfrm>
          <a:prstGeom prst="rect">
            <a:avLst/>
          </a:prstGeom>
          <a:noFill/>
          <a:ln w="0">
            <a:noFill/>
          </a:ln>
        </p:spPr>
        <p:txBody>
          <a:bodyPr wrap="none" lIns="0" tIns="0" rIns="0" bIns="0" anchor="t">
            <a:noAutofit/>
          </a:bodyPr>
          <a:lstStyle/>
          <a:p>
            <a:pPr>
              <a:defRPr sz="1500" b="0">
                <a:solidFill>
                  <a:srgbClr val="627268"/>
                </a:solidFill>
                <a:latin typeface="Aptos"/>
                <a:ea typeface="Aptos"/>
                <a:cs typeface="Aptos"/>
              </a:defRPr>
            </a:pPr>
            <a:r>
              <a:rPr sz="1500" b="0">
                <a:solidFill>
                  <a:srgbClr val="627268"/>
                </a:solidFill>
                <a:latin typeface="Aptos"/>
                <a:ea typeface="Aptos"/>
                <a:cs typeface="Aptos"/>
              </a:rPr>
              <a:t>270 kWh/t Wärme und 10 kWh/t Strom: vorläufig auf verkaufsfähigen Mais bezogen.</a:t>
            </a:r>
          </a:p>
        </p:txBody>
      </p:sp>
      <p:sp>
        <p:nvSpPr>
          <p:cNvPr id="7" name="Rest vor eigener Arbeit, Bodenbearbeitung, Organik/Ausbringu">
            <a:extLst>
              <a:ext uri="{FF2B5EF4-FFF2-40B4-BE49-F238E27FC236}">
                <a16:creationId xmlns:a16="http://schemas.microsoft.com/office/drawing/2014/main" id="{42E9E39D-C19F-4157-A5A2-FDEE4EE52880}"/>
              </a:ext>
            </a:extLst>
          </p:cNvPr>
          <p:cNvSpPr>
            <a:spLocks noGrp="1"/>
          </p:cNvSpPr>
          <p:nvPr/>
        </p:nvSpPr>
        <p:spPr>
          <a:xfrm>
            <a:off x="533400" y="6324600"/>
            <a:ext cx="10668000" cy="247650"/>
          </a:xfrm>
          <a:prstGeom prst="rect">
            <a:avLst/>
          </a:prstGeom>
          <a:noFill/>
          <a:ln w="0">
            <a:noFill/>
          </a:ln>
        </p:spPr>
        <p:txBody>
          <a:bodyPr wrap="none" lIns="0" tIns="0" rIns="0" bIns="0" anchor="t">
            <a:noAutofit/>
          </a:bodyPr>
          <a:lstStyle/>
          <a:p>
            <a:pPr>
              <a:defRPr sz="1350" b="0">
                <a:solidFill>
                  <a:srgbClr val="627268"/>
                </a:solidFill>
                <a:latin typeface="Aptos"/>
                <a:ea typeface="Aptos"/>
                <a:cs typeface="Aptos"/>
              </a:defRPr>
            </a:pPr>
            <a:r>
              <a:rPr sz="1350" b="0">
                <a:solidFill>
                  <a:srgbClr val="627268"/>
                </a:solidFill>
                <a:latin typeface="Aptos"/>
                <a:ea typeface="Aptos"/>
                <a:cs typeface="Aptos"/>
              </a:rPr>
              <a:t>Rest vor eigener Arbeit, Bodenbearbeitung, Organik/Ausbringung, Transport, Trockner-Fixkosten und Pacht.</a:t>
            </a:r>
          </a:p>
        </p:txBody>
      </p:sp>
    </p:spTree>
    <p:extLst>
      <p:ext uri="{BB962C8B-B14F-4D97-AF65-F5344CB8AC3E}">
        <p14:creationId xmlns:p14="http://schemas.microsoft.com/office/powerpoint/2010/main" val="1800196586"/>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63D2E"/>
        </a:solidFill>
        <a:effectLst/>
      </p:bgPr>
    </p:bg>
    <p:spTree>
      <p:nvGrpSpPr>
        <p:cNvPr id="1" name=""/>
        <p:cNvGrpSpPr/>
        <p:nvPr/>
      </p:nvGrpSpPr>
      <p:grpSpPr>
        <a:xfrm>
          <a:off x="0" y="0"/>
          <a:ext cx="0" cy="0"/>
          <a:chOff x="0" y="0"/>
          <a:chExt cx="0" cy="0"/>
        </a:xfrm>
      </p:grpSpPr>
      <p:sp>
        <p:nvSpPr>
          <p:cNvPr id="12" name="MEIN BISHERIGES FAZIT">
            <a:extLst>
              <a:ext uri="{FF2B5EF4-FFF2-40B4-BE49-F238E27FC236}">
                <a16:creationId xmlns:a16="http://schemas.microsoft.com/office/drawing/2014/main" id="{1004C10E-D8C2-4F9B-B930-86893C6D6BCC}"/>
              </a:ext>
            </a:extLst>
          </p:cNvPr>
          <p:cNvSpPr>
            <a:spLocks noGrp="1"/>
          </p:cNvSpPr>
          <p:nvPr/>
        </p:nvSpPr>
        <p:spPr>
          <a:xfrm>
            <a:off x="533400" y="285750"/>
            <a:ext cx="10763250" cy="247650"/>
          </a:xfrm>
          <a:prstGeom prst="rect">
            <a:avLst/>
          </a:prstGeom>
          <a:noFill/>
          <a:ln w="0">
            <a:noFill/>
          </a:ln>
        </p:spPr>
        <p:txBody>
          <a:bodyPr wrap="none" lIns="0" tIns="0" rIns="0" bIns="0" anchor="t">
            <a:noAutofit/>
          </a:bodyPr>
          <a:lstStyle/>
          <a:p>
            <a:pPr>
              <a:defRPr sz="1350" b="1">
                <a:solidFill>
                  <a:srgbClr val="D8A52D"/>
                </a:solidFill>
                <a:latin typeface="Aptos"/>
                <a:ea typeface="Aptos"/>
                <a:cs typeface="Aptos"/>
              </a:defRPr>
            </a:pPr>
            <a:r>
              <a:rPr sz="1350" b="1">
                <a:solidFill>
                  <a:srgbClr val="D8A52D"/>
                </a:solidFill>
                <a:latin typeface="Aptos"/>
                <a:ea typeface="Aptos"/>
                <a:cs typeface="Aptos"/>
              </a:rPr>
              <a:t>MEIN BISHERIGES FAZIT</a:t>
            </a:r>
          </a:p>
        </p:txBody>
      </p:sp>
      <p:sp>
        <p:nvSpPr>
          <p:cNvPr id="2" name="13">
            <a:extLst>
              <a:ext uri="{FF2B5EF4-FFF2-40B4-BE49-F238E27FC236}">
                <a16:creationId xmlns:a16="http://schemas.microsoft.com/office/drawing/2014/main" id="{C427C46C-E796-421D-9A9D-EFA9331EA327}"/>
              </a:ext>
            </a:extLst>
          </p:cNvPr>
          <p:cNvSpPr>
            <a:spLocks noGrp="1"/>
          </p:cNvSpPr>
          <p:nvPr/>
        </p:nvSpPr>
        <p:spPr>
          <a:xfrm>
            <a:off x="11277600" y="6448425"/>
            <a:ext cx="571500" cy="228600"/>
          </a:xfrm>
          <a:prstGeom prst="rect">
            <a:avLst/>
          </a:prstGeom>
          <a:noFill/>
          <a:ln w="0">
            <a:noFill/>
          </a:ln>
        </p:spPr>
        <p:txBody>
          <a:bodyPr wrap="none" lIns="0" tIns="0" rIns="0" bIns="0" anchor="t">
            <a:noAutofit/>
          </a:bodyPr>
          <a:lstStyle/>
          <a:p>
            <a:pPr>
              <a:defRPr sz="1275" b="0">
                <a:solidFill>
                  <a:srgbClr val="BBCABF"/>
                </a:solidFill>
                <a:latin typeface="Aptos"/>
                <a:ea typeface="Aptos"/>
                <a:cs typeface="Aptos"/>
              </a:defRPr>
            </a:pPr>
            <a:r>
              <a:rPr sz="1275" b="0">
                <a:solidFill>
                  <a:srgbClr val="BBCABF"/>
                </a:solidFill>
                <a:latin typeface="Aptos"/>
                <a:ea typeface="Aptos"/>
                <a:cs typeface="Aptos"/>
              </a:rPr>
              <a:t>13</a:t>
            </a:r>
          </a:p>
        </p:txBody>
      </p:sp>
      <p:pic>
        <p:nvPicPr>
          <p:cNvPr id="14" name="Grafik 13"/>
          <p:cNvPicPr>
            <a:picLocks noChangeAspect="1"/>
          </p:cNvPicPr>
          <p:nvPr/>
        </p:nvPicPr>
        <p:blipFill>
          <a:blip r:embed="rId3"/>
          <a:srcRect l="12160" r="12160"/>
          <a:stretch>
            <a:fillRect/>
          </a:stretch>
        </p:blipFill>
        <p:spPr>
          <a:xfrm>
            <a:off x="7553325" y="0"/>
            <a:ext cx="4638675" cy="6858000"/>
          </a:xfrm>
          <a:prstGeom prst="rect">
            <a:avLst/>
          </a:prstGeom>
        </p:spPr>
      </p:pic>
      <p:sp>
        <p:nvSpPr>
          <p:cNvPr id="4" name="Körnermais muss&#10;zum Betrieb passen.">
            <a:extLst>
              <a:ext uri="{FF2B5EF4-FFF2-40B4-BE49-F238E27FC236}">
                <a16:creationId xmlns:a16="http://schemas.microsoft.com/office/drawing/2014/main" id="{44800E0D-7553-49B3-B625-663EAEDFB966}"/>
              </a:ext>
            </a:extLst>
          </p:cNvPr>
          <p:cNvSpPr>
            <a:spLocks noGrp="1"/>
          </p:cNvSpPr>
          <p:nvPr/>
        </p:nvSpPr>
        <p:spPr>
          <a:xfrm>
            <a:off x="533400" y="1285875"/>
            <a:ext cx="6905625" cy="1333500"/>
          </a:xfrm>
          <a:prstGeom prst="rect">
            <a:avLst/>
          </a:prstGeom>
          <a:noFill/>
          <a:ln w="0">
            <a:noFill/>
          </a:ln>
        </p:spPr>
        <p:txBody>
          <a:bodyPr wrap="none" lIns="0" tIns="0" rIns="0" bIns="0" anchor="t">
            <a:noAutofit/>
          </a:bodyPr>
          <a:lstStyle/>
          <a:p>
            <a:pPr>
              <a:defRPr sz="3975" b="1">
                <a:solidFill>
                  <a:srgbClr val="FFFFFF"/>
                </a:solidFill>
                <a:latin typeface="Aptos"/>
                <a:ea typeface="Aptos"/>
                <a:cs typeface="Aptos"/>
              </a:defRPr>
            </a:pPr>
            <a:r>
              <a:rPr sz="3975" b="1" dirty="0" err="1">
                <a:solidFill>
                  <a:srgbClr val="FFFFFF"/>
                </a:solidFill>
                <a:latin typeface="Aptos"/>
                <a:ea typeface="Aptos"/>
                <a:cs typeface="Aptos"/>
              </a:rPr>
              <a:t>Körnermais</a:t>
            </a:r>
            <a:r>
              <a:rPr sz="3975" b="1" dirty="0">
                <a:solidFill>
                  <a:srgbClr val="FFFFFF"/>
                </a:solidFill>
                <a:latin typeface="Aptos"/>
                <a:ea typeface="Aptos"/>
                <a:cs typeface="Aptos"/>
              </a:rPr>
              <a:t> </a:t>
            </a:r>
            <a:r>
              <a:rPr lang="de-DE" sz="3975" b="1" dirty="0">
                <a:solidFill>
                  <a:srgbClr val="FFFFFF"/>
                </a:solidFill>
                <a:latin typeface="Aptos"/>
                <a:ea typeface="Aptos"/>
                <a:cs typeface="Aptos"/>
              </a:rPr>
              <a:t>passt</a:t>
            </a:r>
            <a:endParaRPr sz="3975" b="1" dirty="0">
              <a:solidFill>
                <a:srgbClr val="FFFFFF"/>
              </a:solidFill>
              <a:latin typeface="Aptos"/>
              <a:ea typeface="Aptos"/>
              <a:cs typeface="Aptos"/>
            </a:endParaRPr>
          </a:p>
          <a:p>
            <a:pPr>
              <a:defRPr sz="3975" b="1">
                <a:solidFill>
                  <a:srgbClr val="FFFFFF"/>
                </a:solidFill>
                <a:latin typeface="Aptos"/>
                <a:ea typeface="Aptos"/>
                <a:cs typeface="Aptos"/>
              </a:defRPr>
            </a:pPr>
            <a:r>
              <a:rPr lang="de-DE" sz="3975" b="1" dirty="0">
                <a:solidFill>
                  <a:srgbClr val="FFFFFF"/>
                </a:solidFill>
                <a:latin typeface="Aptos"/>
                <a:ea typeface="Aptos"/>
                <a:cs typeface="Aptos"/>
              </a:rPr>
              <a:t>in unseren Betrieb.</a:t>
            </a:r>
            <a:endParaRPr sz="3975" b="1" dirty="0">
              <a:solidFill>
                <a:srgbClr val="FFFFFF"/>
              </a:solidFill>
              <a:latin typeface="Aptos"/>
              <a:ea typeface="Aptos"/>
              <a:cs typeface="Aptos"/>
            </a:endParaRPr>
          </a:p>
        </p:txBody>
      </p:sp>
      <p:sp>
        <p:nvSpPr>
          <p:cNvPr id="5" name="Fazit0-Titel">
            <a:extLst>
              <a:ext uri="{FF2B5EF4-FFF2-40B4-BE49-F238E27FC236}">
                <a16:creationId xmlns:a16="http://schemas.microsoft.com/office/drawing/2014/main" id="{5430A761-EB99-4D89-B84D-E90EE707AABD}"/>
              </a:ext>
            </a:extLst>
          </p:cNvPr>
          <p:cNvSpPr>
            <a:spLocks noGrp="1"/>
          </p:cNvSpPr>
          <p:nvPr/>
        </p:nvSpPr>
        <p:spPr>
          <a:xfrm>
            <a:off x="533400" y="3038475"/>
            <a:ext cx="6858000" cy="438150"/>
          </a:xfrm>
          <a:prstGeom prst="rect">
            <a:avLst/>
          </a:prstGeom>
          <a:noFill/>
          <a:ln w="0">
            <a:noFill/>
          </a:ln>
        </p:spPr>
        <p:txBody>
          <a:bodyPr wrap="none" lIns="0" tIns="0" rIns="0" bIns="0" anchor="t">
            <a:noAutofit/>
          </a:bodyPr>
          <a:lstStyle/>
          <a:p>
            <a:pPr>
              <a:defRPr sz="2325" b="1">
                <a:solidFill>
                  <a:srgbClr val="E4B640"/>
                </a:solidFill>
                <a:latin typeface="Aptos"/>
                <a:ea typeface="Aptos"/>
                <a:cs typeface="Aptos"/>
              </a:defRPr>
            </a:pPr>
            <a:r>
              <a:rPr lang="de-DE" sz="2325" b="1" dirty="0">
                <a:solidFill>
                  <a:srgbClr val="E4B640"/>
                </a:solidFill>
                <a:latin typeface="Aptos"/>
                <a:ea typeface="Aptos"/>
                <a:cs typeface="Aptos"/>
              </a:rPr>
              <a:t>Auflockerung Fruchtfolge</a:t>
            </a:r>
            <a:endParaRPr sz="2325" b="1" dirty="0">
              <a:solidFill>
                <a:srgbClr val="E4B640"/>
              </a:solidFill>
              <a:latin typeface="Aptos"/>
              <a:ea typeface="Aptos"/>
              <a:cs typeface="Aptos"/>
            </a:endParaRPr>
          </a:p>
        </p:txBody>
      </p:sp>
      <p:sp>
        <p:nvSpPr>
          <p:cNvPr id="6" name="Fazit0-Text">
            <a:extLst>
              <a:ext uri="{FF2B5EF4-FFF2-40B4-BE49-F238E27FC236}">
                <a16:creationId xmlns:a16="http://schemas.microsoft.com/office/drawing/2014/main" id="{6634FFBA-5CCF-4880-8068-4ED221214A5D}"/>
              </a:ext>
            </a:extLst>
          </p:cNvPr>
          <p:cNvSpPr>
            <a:spLocks noGrp="1"/>
          </p:cNvSpPr>
          <p:nvPr/>
        </p:nvSpPr>
        <p:spPr>
          <a:xfrm>
            <a:off x="533400" y="3486150"/>
            <a:ext cx="6858000" cy="371475"/>
          </a:xfrm>
          <a:prstGeom prst="rect">
            <a:avLst/>
          </a:prstGeom>
          <a:noFill/>
          <a:ln w="0">
            <a:noFill/>
          </a:ln>
        </p:spPr>
        <p:txBody>
          <a:bodyPr wrap="none" lIns="0" tIns="0" rIns="0" bIns="0" anchor="t">
            <a:noAutofit/>
          </a:bodyPr>
          <a:lstStyle/>
          <a:p>
            <a:pPr>
              <a:defRPr sz="1875" b="0">
                <a:solidFill>
                  <a:srgbClr val="D4DED4"/>
                </a:solidFill>
                <a:latin typeface="Aptos"/>
                <a:ea typeface="Aptos"/>
                <a:cs typeface="Aptos"/>
              </a:defRPr>
            </a:pPr>
            <a:r>
              <a:rPr lang="de-DE" sz="1875" b="0" dirty="0">
                <a:solidFill>
                  <a:srgbClr val="D4DED4"/>
                </a:solidFill>
                <a:latin typeface="Aptos"/>
                <a:ea typeface="Aptos"/>
                <a:cs typeface="Aptos"/>
              </a:rPr>
              <a:t>Ackerfuchsschwanzbekämpfung, Humusaufbau, …</a:t>
            </a:r>
            <a:endParaRPr sz="1875" b="0" dirty="0">
              <a:solidFill>
                <a:srgbClr val="D4DED4"/>
              </a:solidFill>
              <a:latin typeface="Aptos"/>
              <a:ea typeface="Aptos"/>
              <a:cs typeface="Aptos"/>
            </a:endParaRPr>
          </a:p>
        </p:txBody>
      </p:sp>
      <p:sp>
        <p:nvSpPr>
          <p:cNvPr id="7" name="Fazit1-Titel">
            <a:extLst>
              <a:ext uri="{FF2B5EF4-FFF2-40B4-BE49-F238E27FC236}">
                <a16:creationId xmlns:a16="http://schemas.microsoft.com/office/drawing/2014/main" id="{41A51F7F-6A3E-4622-B99F-FDA98223C2FC}"/>
              </a:ext>
            </a:extLst>
          </p:cNvPr>
          <p:cNvSpPr>
            <a:spLocks noGrp="1"/>
          </p:cNvSpPr>
          <p:nvPr/>
        </p:nvSpPr>
        <p:spPr>
          <a:xfrm>
            <a:off x="533400" y="3952875"/>
            <a:ext cx="6858000" cy="438150"/>
          </a:xfrm>
          <a:prstGeom prst="rect">
            <a:avLst/>
          </a:prstGeom>
          <a:noFill/>
          <a:ln w="0">
            <a:noFill/>
          </a:ln>
        </p:spPr>
        <p:txBody>
          <a:bodyPr wrap="none" lIns="0" tIns="0" rIns="0" bIns="0" anchor="t">
            <a:noAutofit/>
          </a:bodyPr>
          <a:lstStyle/>
          <a:p>
            <a:pPr>
              <a:defRPr sz="2325" b="1">
                <a:solidFill>
                  <a:srgbClr val="E4B640"/>
                </a:solidFill>
                <a:latin typeface="Aptos"/>
                <a:ea typeface="Aptos"/>
                <a:cs typeface="Aptos"/>
              </a:defRPr>
            </a:pPr>
            <a:r>
              <a:rPr sz="2325" b="1" dirty="0">
                <a:solidFill>
                  <a:srgbClr val="E4B640"/>
                </a:solidFill>
                <a:latin typeface="Aptos"/>
                <a:ea typeface="Aptos"/>
                <a:cs typeface="Aptos"/>
              </a:rPr>
              <a:t>Ernte in </a:t>
            </a:r>
            <a:r>
              <a:rPr sz="2325" b="1" dirty="0" err="1">
                <a:solidFill>
                  <a:srgbClr val="E4B640"/>
                </a:solidFill>
                <a:latin typeface="Aptos"/>
                <a:ea typeface="Aptos"/>
                <a:cs typeface="Aptos"/>
              </a:rPr>
              <a:t>Etappen</a:t>
            </a:r>
            <a:endParaRPr sz="2325" b="1" dirty="0">
              <a:solidFill>
                <a:srgbClr val="E4B640"/>
              </a:solidFill>
              <a:latin typeface="Aptos"/>
              <a:ea typeface="Aptos"/>
              <a:cs typeface="Aptos"/>
            </a:endParaRPr>
          </a:p>
        </p:txBody>
      </p:sp>
      <p:sp>
        <p:nvSpPr>
          <p:cNvPr id="8" name="Fazit1-Text">
            <a:extLst>
              <a:ext uri="{FF2B5EF4-FFF2-40B4-BE49-F238E27FC236}">
                <a16:creationId xmlns:a16="http://schemas.microsoft.com/office/drawing/2014/main" id="{3335A177-DD58-4579-BE87-F5CD4F3C9BDB}"/>
              </a:ext>
            </a:extLst>
          </p:cNvPr>
          <p:cNvSpPr>
            <a:spLocks noGrp="1"/>
          </p:cNvSpPr>
          <p:nvPr/>
        </p:nvSpPr>
        <p:spPr>
          <a:xfrm>
            <a:off x="533400" y="4400550"/>
            <a:ext cx="6858000" cy="371475"/>
          </a:xfrm>
          <a:prstGeom prst="rect">
            <a:avLst/>
          </a:prstGeom>
          <a:noFill/>
          <a:ln w="0">
            <a:noFill/>
          </a:ln>
        </p:spPr>
        <p:txBody>
          <a:bodyPr wrap="none" lIns="0" tIns="0" rIns="0" bIns="0" anchor="t">
            <a:noAutofit/>
          </a:bodyPr>
          <a:lstStyle/>
          <a:p>
            <a:pPr>
              <a:defRPr sz="1875" b="0">
                <a:solidFill>
                  <a:srgbClr val="D4DED4"/>
                </a:solidFill>
                <a:latin typeface="Aptos"/>
                <a:ea typeface="Aptos"/>
                <a:cs typeface="Aptos"/>
              </a:defRPr>
            </a:pPr>
            <a:r>
              <a:rPr sz="1875" b="0" dirty="0" err="1">
                <a:solidFill>
                  <a:srgbClr val="D4DED4"/>
                </a:solidFill>
                <a:latin typeface="Aptos"/>
                <a:ea typeface="Aptos"/>
                <a:cs typeface="Aptos"/>
              </a:rPr>
              <a:t>passend</a:t>
            </a:r>
            <a:r>
              <a:rPr sz="1875" b="0" dirty="0">
                <a:solidFill>
                  <a:srgbClr val="D4DED4"/>
                </a:solidFill>
                <a:latin typeface="Aptos"/>
                <a:ea typeface="Aptos"/>
                <a:cs typeface="Aptos"/>
              </a:rPr>
              <a:t> </a:t>
            </a:r>
            <a:r>
              <a:rPr sz="1875" b="0" dirty="0" err="1">
                <a:solidFill>
                  <a:srgbClr val="D4DED4"/>
                </a:solidFill>
                <a:latin typeface="Aptos"/>
                <a:ea typeface="Aptos"/>
                <a:cs typeface="Aptos"/>
              </a:rPr>
              <a:t>zur</a:t>
            </a:r>
            <a:r>
              <a:rPr sz="1875" b="0" dirty="0">
                <a:solidFill>
                  <a:srgbClr val="D4DED4"/>
                </a:solidFill>
                <a:latin typeface="Aptos"/>
                <a:ea typeface="Aptos"/>
                <a:cs typeface="Aptos"/>
              </a:rPr>
              <a:t> </a:t>
            </a:r>
            <a:r>
              <a:rPr sz="1875" b="0" dirty="0" err="1">
                <a:solidFill>
                  <a:srgbClr val="D4DED4"/>
                </a:solidFill>
                <a:latin typeface="Aptos"/>
                <a:ea typeface="Aptos"/>
                <a:cs typeface="Aptos"/>
              </a:rPr>
              <a:t>Trocknungskapazität</a:t>
            </a:r>
            <a:endParaRPr sz="1875" b="0" dirty="0">
              <a:solidFill>
                <a:srgbClr val="D4DED4"/>
              </a:solidFill>
              <a:latin typeface="Aptos"/>
              <a:ea typeface="Aptos"/>
              <a:cs typeface="Aptos"/>
            </a:endParaRPr>
          </a:p>
        </p:txBody>
      </p:sp>
      <p:sp>
        <p:nvSpPr>
          <p:cNvPr id="9" name="Fazit2-Titel">
            <a:extLst>
              <a:ext uri="{FF2B5EF4-FFF2-40B4-BE49-F238E27FC236}">
                <a16:creationId xmlns:a16="http://schemas.microsoft.com/office/drawing/2014/main" id="{C99877FF-995A-4B5A-97B9-802F5B0A55DA}"/>
              </a:ext>
            </a:extLst>
          </p:cNvPr>
          <p:cNvSpPr>
            <a:spLocks noGrp="1"/>
          </p:cNvSpPr>
          <p:nvPr/>
        </p:nvSpPr>
        <p:spPr>
          <a:xfrm>
            <a:off x="533400" y="4867275"/>
            <a:ext cx="6858000" cy="438150"/>
          </a:xfrm>
          <a:prstGeom prst="rect">
            <a:avLst/>
          </a:prstGeom>
          <a:noFill/>
          <a:ln w="0">
            <a:noFill/>
          </a:ln>
        </p:spPr>
        <p:txBody>
          <a:bodyPr wrap="none" lIns="0" tIns="0" rIns="0" bIns="0" anchor="t">
            <a:noAutofit/>
          </a:bodyPr>
          <a:lstStyle/>
          <a:p>
            <a:pPr>
              <a:defRPr sz="2325" b="1">
                <a:solidFill>
                  <a:srgbClr val="E4B640"/>
                </a:solidFill>
                <a:latin typeface="Aptos"/>
                <a:ea typeface="Aptos"/>
                <a:cs typeface="Aptos"/>
              </a:defRPr>
            </a:pPr>
            <a:r>
              <a:rPr sz="2325" b="1">
                <a:solidFill>
                  <a:srgbClr val="E4B640"/>
                </a:solidFill>
                <a:latin typeface="Aptos"/>
                <a:ea typeface="Aptos"/>
                <a:cs typeface="Aptos"/>
              </a:rPr>
              <a:t>Verwertung flexibel halten</a:t>
            </a:r>
          </a:p>
        </p:txBody>
      </p:sp>
      <p:sp>
        <p:nvSpPr>
          <p:cNvPr id="10" name="Fazit2-Text">
            <a:extLst>
              <a:ext uri="{FF2B5EF4-FFF2-40B4-BE49-F238E27FC236}">
                <a16:creationId xmlns:a16="http://schemas.microsoft.com/office/drawing/2014/main" id="{B37FA5D8-3E82-45BC-A60C-A2E06A59E48A}"/>
              </a:ext>
            </a:extLst>
          </p:cNvPr>
          <p:cNvSpPr>
            <a:spLocks noGrp="1"/>
          </p:cNvSpPr>
          <p:nvPr/>
        </p:nvSpPr>
        <p:spPr>
          <a:xfrm>
            <a:off x="533400" y="5314950"/>
            <a:ext cx="6858000" cy="371475"/>
          </a:xfrm>
          <a:prstGeom prst="rect">
            <a:avLst/>
          </a:prstGeom>
          <a:noFill/>
          <a:ln w="0">
            <a:noFill/>
          </a:ln>
        </p:spPr>
        <p:txBody>
          <a:bodyPr wrap="none" lIns="0" tIns="0" rIns="0" bIns="0" anchor="t">
            <a:noAutofit/>
          </a:bodyPr>
          <a:lstStyle/>
          <a:p>
            <a:pPr>
              <a:defRPr sz="1875" b="0">
                <a:solidFill>
                  <a:srgbClr val="D4DED4"/>
                </a:solidFill>
                <a:latin typeface="Aptos"/>
                <a:ea typeface="Aptos"/>
                <a:cs typeface="Aptos"/>
              </a:defRPr>
            </a:pPr>
            <a:r>
              <a:rPr sz="1875" b="0" dirty="0" err="1">
                <a:solidFill>
                  <a:srgbClr val="D4DED4"/>
                </a:solidFill>
                <a:latin typeface="Aptos"/>
                <a:ea typeface="Aptos"/>
                <a:cs typeface="Aptos"/>
              </a:rPr>
              <a:t>Fütterung</a:t>
            </a:r>
            <a:r>
              <a:rPr sz="1875" b="0" dirty="0">
                <a:solidFill>
                  <a:srgbClr val="D4DED4"/>
                </a:solidFill>
                <a:latin typeface="Aptos"/>
                <a:ea typeface="Aptos"/>
                <a:cs typeface="Aptos"/>
              </a:rPr>
              <a:t> </a:t>
            </a:r>
            <a:r>
              <a:rPr lang="de-DE" sz="1875" b="0" dirty="0">
                <a:solidFill>
                  <a:srgbClr val="D4DED4"/>
                </a:solidFill>
                <a:latin typeface="Aptos"/>
                <a:ea typeface="Aptos"/>
                <a:cs typeface="Aptos"/>
              </a:rPr>
              <a:t>weiter </a:t>
            </a:r>
            <a:r>
              <a:rPr sz="1875" b="0" dirty="0" err="1">
                <a:solidFill>
                  <a:srgbClr val="D4DED4"/>
                </a:solidFill>
                <a:latin typeface="Aptos"/>
                <a:ea typeface="Aptos"/>
                <a:cs typeface="Aptos"/>
              </a:rPr>
              <a:t>prüfen</a:t>
            </a:r>
            <a:r>
              <a:rPr sz="1875" b="0" dirty="0">
                <a:solidFill>
                  <a:srgbClr val="D4DED4"/>
                </a:solidFill>
                <a:latin typeface="Aptos"/>
                <a:ea typeface="Aptos"/>
                <a:cs typeface="Aptos"/>
              </a:rPr>
              <a:t>, </a:t>
            </a:r>
            <a:r>
              <a:rPr sz="1875" b="0" dirty="0" err="1">
                <a:solidFill>
                  <a:srgbClr val="D4DED4"/>
                </a:solidFill>
                <a:latin typeface="Aptos"/>
                <a:ea typeface="Aptos"/>
                <a:cs typeface="Aptos"/>
              </a:rPr>
              <a:t>aktuell</a:t>
            </a:r>
            <a:r>
              <a:rPr sz="1875" b="0" dirty="0">
                <a:solidFill>
                  <a:srgbClr val="D4DED4"/>
                </a:solidFill>
                <a:latin typeface="Aptos"/>
                <a:ea typeface="Aptos"/>
                <a:cs typeface="Aptos"/>
              </a:rPr>
              <a:t> </a:t>
            </a:r>
            <a:r>
              <a:rPr sz="1875" b="0" dirty="0" err="1">
                <a:solidFill>
                  <a:srgbClr val="D4DED4"/>
                </a:solidFill>
                <a:latin typeface="Aptos"/>
                <a:ea typeface="Aptos"/>
                <a:cs typeface="Aptos"/>
              </a:rPr>
              <a:t>Verkauf</a:t>
            </a:r>
            <a:endParaRPr sz="1875" b="0" dirty="0">
              <a:solidFill>
                <a:srgbClr val="D4DED4"/>
              </a:solidFill>
              <a:latin typeface="Aptos"/>
              <a:ea typeface="Aptos"/>
              <a:cs typeface="Aptos"/>
            </a:endParaRPr>
          </a:p>
        </p:txBody>
      </p:sp>
      <p:sp>
        <p:nvSpPr>
          <p:cNvPr id="11" name="Fragen-Text">
            <a:extLst>
              <a:ext uri="{FF2B5EF4-FFF2-40B4-BE49-F238E27FC236}">
                <a16:creationId xmlns:a16="http://schemas.microsoft.com/office/drawing/2014/main" id="{06E233CC-141B-41DD-9886-79A1358B605C}"/>
              </a:ext>
            </a:extLst>
          </p:cNvPr>
          <p:cNvSpPr>
            <a:spLocks noGrp="1"/>
          </p:cNvSpPr>
          <p:nvPr/>
        </p:nvSpPr>
        <p:spPr>
          <a:xfrm>
            <a:off x="533400" y="5848350"/>
            <a:ext cx="6858000" cy="714375"/>
          </a:xfrm>
          <a:prstGeom prst="rect">
            <a:avLst/>
          </a:prstGeom>
          <a:noFill/>
          <a:ln w="0">
            <a:noFill/>
          </a:ln>
        </p:spPr>
        <p:txBody>
          <a:bodyPr wrap="none" lIns="0" tIns="0" rIns="0" bIns="0" anchor="t">
            <a:noAutofit/>
          </a:bodyPr>
          <a:lstStyle/>
          <a:p>
            <a:pPr>
              <a:defRPr sz="1950" b="1">
                <a:solidFill>
                  <a:srgbClr val="FFFFFF"/>
                </a:solidFill>
                <a:latin typeface="Aptos"/>
                <a:ea typeface="Aptos"/>
                <a:cs typeface="Aptos"/>
              </a:defRPr>
            </a:pPr>
            <a:r>
              <a:rPr lang="de-DE" sz="4000" b="1" dirty="0">
                <a:solidFill>
                  <a:srgbClr val="FFFFFF"/>
                </a:solidFill>
                <a:latin typeface="Aptos"/>
                <a:ea typeface="Aptos"/>
                <a:cs typeface="Aptos"/>
              </a:rPr>
              <a:t>Vielen Dank für Ihre Aufmerksamkeit</a:t>
            </a:r>
            <a:endParaRPr sz="4000" b="1" dirty="0">
              <a:solidFill>
                <a:srgbClr val="FFFFFF"/>
              </a:solidFill>
              <a:latin typeface="Aptos"/>
              <a:ea typeface="Aptos"/>
              <a:cs typeface="Aptos"/>
            </a:endParaRPr>
          </a:p>
        </p:txBody>
      </p:sp>
    </p:spTree>
    <p:extLst>
      <p:ext uri="{BB962C8B-B14F-4D97-AF65-F5344CB8AC3E}">
        <p14:creationId xmlns:p14="http://schemas.microsoft.com/office/powerpoint/2010/main" val="13330844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25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25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25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250"/>
                                        <p:tgtEl>
                                          <p:spTgt spid="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25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Lst>
  </p:timing>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2538</Words>
  <Application>Microsoft Office PowerPoint</Application>
  <DocSecurity>0</DocSecurity>
  <PresentationFormat>Breitbild</PresentationFormat>
  <Paragraphs>274</Paragraphs>
  <Slides>13</Slides>
  <Notes>13</Notes>
  <HiddenSlides>0</HiddenSlides>
  <MMClips>0</MMClips>
  <ScaleCrop>false</ScaleCrop>
  <HeadingPairs>
    <vt:vector size="6" baseType="variant">
      <vt:variant>
        <vt:lpstr>Verwendete Schriftarten</vt:lpstr>
      </vt:variant>
      <vt:variant>
        <vt:i4>2</vt:i4>
      </vt:variant>
      <vt:variant>
        <vt:lpstr>Design</vt:lpstr>
      </vt:variant>
      <vt:variant>
        <vt:i4>1</vt:i4>
      </vt:variant>
      <vt:variant>
        <vt:lpstr>Folientitel</vt:lpstr>
      </vt:variant>
      <vt:variant>
        <vt:i4>13</vt:i4>
      </vt:variant>
    </vt:vector>
  </HeadingPairs>
  <TitlesOfParts>
    <vt:vector size="16" baseType="lpstr">
      <vt:lpstr>Aptos</vt:lpstr>
      <vt:lpstr>Calibri</vt:lpstr>
      <vt:lpstr>ChatGPT</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Lucas Nicolai</cp:lastModifiedBy>
  <cp:revision>4</cp:revision>
  <dcterms:created xsi:type="dcterms:W3CDTF">2026-09-10T15:45:38Z</dcterms:created>
  <dcterms:modified xsi:type="dcterms:W3CDTF">2026-09-11T08:56:17Z</dcterms:modified>
</cp:coreProperties>
</file>