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8" r:id="rId13"/>
    <p:sldId id="267" r:id="rId14"/>
    <p:sldId id="270" r:id="rId15"/>
    <p:sldId id="271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nart Neupert" userId="80a67b6b80e288e4" providerId="LiveId" clId="{83AFA8F6-ACDC-45A2-B4E2-BB9F134BD13D}"/>
    <pc:docChg chg="modSld">
      <pc:chgData name="Lennart Neupert" userId="80a67b6b80e288e4" providerId="LiveId" clId="{83AFA8F6-ACDC-45A2-B4E2-BB9F134BD13D}" dt="2026-09-11T06:23:08.925" v="7" actId="20577"/>
      <pc:docMkLst>
        <pc:docMk/>
      </pc:docMkLst>
      <pc:sldChg chg="modSp mod">
        <pc:chgData name="Lennart Neupert" userId="80a67b6b80e288e4" providerId="LiveId" clId="{83AFA8F6-ACDC-45A2-B4E2-BB9F134BD13D}" dt="2026-09-11T06:23:08.925" v="7" actId="20577"/>
        <pc:sldMkLst>
          <pc:docMk/>
          <pc:sldMk cId="1168598967" sldId="264"/>
        </pc:sldMkLst>
        <pc:spChg chg="mod">
          <ac:chgData name="Lennart Neupert" userId="80a67b6b80e288e4" providerId="LiveId" clId="{83AFA8F6-ACDC-45A2-B4E2-BB9F134BD13D}" dt="2026-09-11T06:23:08.925" v="7" actId="20577"/>
          <ac:spMkLst>
            <pc:docMk/>
            <pc:sldMk cId="1168598967" sldId="264"/>
            <ac:spMk id="3" creationId="{93D58CEF-C343-CDB4-5F18-5899658E65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42690-0C4A-42B1-8006-A66B7F8BD68F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2C74A-87A9-4939-84BE-7887D34BA6D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0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Ertrag 13-18t/ha Feuchtmais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2C74A-87A9-4939-84BE-7887D34BA6D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995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Über die Bausteine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2C74A-87A9-4939-84BE-7887D34BA6D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91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4DD96-45DE-29D5-935F-70400D1CD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462340C-E918-AD1A-21A0-26D3E7285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049980-1D2A-0BAA-3169-37E4D259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DA24EA-6292-4151-9C46-5359C3AA3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86B640-F1C6-2151-0F4C-F016E875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721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FA0766-ABBE-686B-454C-7D87266C0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D056A9-7233-7E7B-2D82-4B13AAAFD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46FC5E-29C3-4871-C91B-8C499B53C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6B1FC1-88FE-EC24-1D3B-79A92391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BFBBDE-B2BA-BADE-A825-C68E04F4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08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96909D-FD14-87F1-8BB3-8B382827C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AE28AA-790D-C10A-AFB6-46F260F1B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290D6C-E217-8E3C-7C90-92F3DA01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E2F436-80B3-1BF1-DEE8-0D4A4F8D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A672D4-1021-8AAC-F1D2-A5CBEE39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993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5F810-8A79-9828-A5A3-4265F2280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729425-6B0B-7DFC-5D2D-123F78A5A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EDE000-0507-7A56-852A-704D4BBAF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59EE8A-C94D-BD39-B46C-E9EF24B9E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5E5BE7-D32A-EAFA-203F-625179A1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3E9764-35AD-4F3E-B2BC-E32BDDE29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5067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AE7BF-3C94-EDB6-9DE9-6716281B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327F2D-A6FB-E6AD-4F6F-BE364951D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BC6F2DB-62A5-AB1A-14E2-65FA4A5E1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77A2C2-9A96-9519-69A4-4993384D9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C40DC36-8944-DC20-5936-096B431BA1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A2394F9-19D4-6960-1859-52CF8E1B7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7C6126F-C22C-A729-F268-1AEB169A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74EA99C-D6F2-F277-B993-21EEAB24D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9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8850F-1BC3-475C-E7C9-6715CE87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E8812E9-0F78-1EAB-BA46-74BBC1E4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9F76108-86F4-BBCA-8613-98D4A879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790FDB-F3A7-237B-C2A8-B91DDAB49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74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469819-D551-F24E-960C-2C9DAC690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0478935-041C-55FA-E9B2-0C1ED2FE7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2132E10-ACFF-2D6B-641C-AAF7874D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874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18A456-094F-6267-5D5C-A690E751D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578345-036E-8A54-B6B3-B0DA34685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21B118-BD3C-9A84-ACAF-A97C46D46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DE66E7-B3C8-D294-A7FF-F8961B7D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15FC6F-ADEA-8BBB-B22F-E7A19D93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389F9EF-E8C6-5E4B-C859-7F480D432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51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F8F49-4F3F-7B75-079F-A28ECDFF3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3A5C5A3-C7D9-9E2D-2C2B-D399127E7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01C5A1-87CA-CC92-365B-61A544001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C23A09-0DAD-0AAA-1AA4-91D0698F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3B9A02-352F-D4E1-F535-D442129B9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2FB8EA-3FBA-07B1-EDE1-37F92AFF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9871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2DB15-46D1-0281-9C5B-C66853907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C0508A8-D6BB-B71C-75B4-377582B64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FA17BB-AEA1-CEFD-4931-80FEEBC2F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42A542-1078-4DF9-2054-84E5A05B4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3EEE60-A492-7C12-AF53-82ACAD903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5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B3D85B0-92AC-C1FA-6DAD-37D1A6FEC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43CD30-E439-0E23-AF5C-707058F03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CB4164-CCD5-8F98-8A9D-30197CB70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0D3F69-CEF6-C6DF-7B62-B1C8AD92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1E25DD-EC8A-15EF-0D6D-C12DF7DF7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568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9B9EAF-B156-D383-B257-64C84B09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0FEFB9-C0DC-5E4C-41BB-12A75464A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5D7D8C-8CE9-E43D-8570-3B7E170E5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829AD-A936-43ED-818F-F901FFA10D61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F47766-BFD1-CAB9-BE12-BB4C4AF41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9A69DA-A344-0206-CDA4-BEDA03C34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2644-477E-4B52-892B-E2AAD02BC63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35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56FAED-C2E3-B5A3-E2BB-EF3A97BD2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7459"/>
            <a:ext cx="9323294" cy="3299012"/>
          </a:xfrm>
        </p:spPr>
        <p:txBody>
          <a:bodyPr>
            <a:normAutofit fontScale="90000"/>
          </a:bodyPr>
          <a:lstStyle/>
          <a:p>
            <a:r>
              <a:rPr lang="de-DE" dirty="0"/>
              <a:t>Körnermaistrocknung</a:t>
            </a:r>
            <a:br>
              <a:rPr lang="de-DE" dirty="0"/>
            </a:br>
            <a:r>
              <a:rPr lang="de-DE" dirty="0"/>
              <a:t>Kostenfalle </a:t>
            </a:r>
            <a:br>
              <a:rPr lang="de-DE" dirty="0"/>
            </a:br>
            <a:r>
              <a:rPr lang="de-DE" dirty="0"/>
              <a:t>oder kalkulierbare Notwendigkeit</a:t>
            </a:r>
          </a:p>
        </p:txBody>
      </p:sp>
    </p:spTree>
    <p:extLst>
      <p:ext uri="{BB962C8B-B14F-4D97-AF65-F5344CB8AC3E}">
        <p14:creationId xmlns:p14="http://schemas.microsoft.com/office/powerpoint/2010/main" val="361367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2EA73-0F7B-70FE-8723-D114B200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6A3160-7D6C-7454-F561-87EEDDA96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Vorstellung Lennart Neupert</a:t>
            </a:r>
          </a:p>
          <a:p>
            <a:r>
              <a:rPr lang="de-DE" dirty="0"/>
              <a:t>Vorstellung Landhandel-Neupert GmbH</a:t>
            </a:r>
          </a:p>
          <a:p>
            <a:r>
              <a:rPr lang="de-DE" dirty="0"/>
              <a:t>Trockner </a:t>
            </a:r>
          </a:p>
          <a:p>
            <a:r>
              <a:rPr lang="de-DE" dirty="0"/>
              <a:t>Kostenfalle oder kalkulierbare Notwendigkeit ?</a:t>
            </a:r>
          </a:p>
          <a:p>
            <a:pPr lvl="1"/>
            <a:r>
              <a:rPr lang="de-DE" dirty="0"/>
              <a:t>Fruchtfolge</a:t>
            </a:r>
          </a:p>
          <a:p>
            <a:pPr lvl="1"/>
            <a:r>
              <a:rPr lang="de-DE" dirty="0"/>
              <a:t>Ungräser</a:t>
            </a:r>
          </a:p>
          <a:p>
            <a:pPr lvl="1"/>
            <a:r>
              <a:rPr lang="de-DE" dirty="0"/>
              <a:t>Düngung</a:t>
            </a:r>
          </a:p>
          <a:p>
            <a:r>
              <a:rPr lang="de-DE" dirty="0"/>
              <a:t>Heizölpreis</a:t>
            </a:r>
          </a:p>
          <a:p>
            <a:r>
              <a:rPr lang="de-DE" dirty="0"/>
              <a:t>Beispiel Marktleistung</a:t>
            </a:r>
          </a:p>
          <a:p>
            <a:r>
              <a:rPr lang="de-DE" dirty="0"/>
              <a:t>Probleme</a:t>
            </a:r>
          </a:p>
          <a:p>
            <a:r>
              <a:rPr lang="de-DE" dirty="0"/>
              <a:t>Fazit</a:t>
            </a:r>
          </a:p>
        </p:txBody>
      </p:sp>
    </p:spTree>
    <p:extLst>
      <p:ext uri="{BB962C8B-B14F-4D97-AF65-F5344CB8AC3E}">
        <p14:creationId xmlns:p14="http://schemas.microsoft.com/office/powerpoint/2010/main" val="206338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580F0-BA01-09D9-FF33-3BED67FD8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Personenvorstellung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0E4F96-BA7D-68FE-2431-632E4DF74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Lennart Neupert</a:t>
            </a:r>
          </a:p>
          <a:p>
            <a:r>
              <a:rPr lang="de-DE" dirty="0"/>
              <a:t>34 Jahre alt, verheiratet, zwei Töchter </a:t>
            </a:r>
          </a:p>
          <a:p>
            <a:r>
              <a:rPr lang="de-DE" dirty="0"/>
              <a:t>Ausbildung: Landwirtschaftsmeister</a:t>
            </a:r>
          </a:p>
          <a:p>
            <a:r>
              <a:rPr lang="de-DE" dirty="0"/>
              <a:t>Seit 2015 Selbstständig</a:t>
            </a:r>
          </a:p>
          <a:p>
            <a:r>
              <a:rPr lang="de-DE" dirty="0"/>
              <a:t>Seit 2019 Geschäftsführer der Landhandel-Neupert GmbH</a:t>
            </a:r>
          </a:p>
          <a:p>
            <a:r>
              <a:rPr lang="de-DE" dirty="0"/>
              <a:t>Seit 2024 Übernahme des Landwirtschaftlichen Betriebs der Schwiegereltern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102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0A258-F6CF-E296-AB1C-E8585AC93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Betriebsvorstellung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4DAE99-F83E-5C98-303C-E2B56F638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Fünf Festangestellte, vier Minijobber</a:t>
            </a:r>
          </a:p>
          <a:p>
            <a:r>
              <a:rPr lang="de-DE" dirty="0"/>
              <a:t>Erfassung von 8000t Getreide und Ölsaaten</a:t>
            </a:r>
          </a:p>
          <a:p>
            <a:r>
              <a:rPr lang="de-DE" dirty="0"/>
              <a:t>Transport von Getreide und Gülle</a:t>
            </a:r>
          </a:p>
          <a:p>
            <a:r>
              <a:rPr lang="de-DE" dirty="0"/>
              <a:t>Trockner von Körnermais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062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5E8092-4842-D93A-479D-945F197C1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Trockner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BB1B8F2-891E-6828-6763-850F78A63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401" y="1344705"/>
            <a:ext cx="4715716" cy="471571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29C47A8-0CE3-D5AB-5EA6-860B1E6C9C2B}"/>
              </a:ext>
            </a:extLst>
          </p:cNvPr>
          <p:cNvSpPr txBox="1"/>
          <p:nvPr/>
        </p:nvSpPr>
        <p:spPr>
          <a:xfrm>
            <a:off x="1228165" y="1344705"/>
            <a:ext cx="437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Stela Muf 110</a:t>
            </a:r>
          </a:p>
          <a:p>
            <a:endParaRPr lang="de-DE" dirty="0"/>
          </a:p>
          <a:p>
            <a:r>
              <a:rPr lang="de-DE" dirty="0"/>
              <a:t>Baujahr 2022</a:t>
            </a:r>
          </a:p>
          <a:p>
            <a:endParaRPr lang="de-DE" dirty="0"/>
          </a:p>
          <a:p>
            <a:r>
              <a:rPr lang="de-DE" dirty="0"/>
              <a:t>Trocknungsleistung 110to/24h bei 35%</a:t>
            </a:r>
          </a:p>
          <a:p>
            <a:endParaRPr lang="de-DE" dirty="0"/>
          </a:p>
          <a:p>
            <a:r>
              <a:rPr lang="de-DE" dirty="0"/>
              <a:t>Direkter Trockner mit Heizöl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270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4BBA9-EA96-13AE-5622-CC5210681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1776" cy="1325563"/>
          </a:xfrm>
        </p:spPr>
        <p:txBody>
          <a:bodyPr/>
          <a:lstStyle/>
          <a:p>
            <a:r>
              <a:rPr lang="de-DE" dirty="0"/>
              <a:t>Kostenfalle oder kalkulierbare Notwendigkeit 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5118E5-15BF-386B-378E-05D4514A8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Fruchtfolge: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Was kommt nach Mais?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Ernte Oktober oder November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Sortenwahl, früh 180er spät bis zu 240er,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Standfestigkeit der Sorten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673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66578-3E68-C9D1-9B20-A33AC4316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Ungräser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2CB23C-719C-24F0-50C4-38142738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Vergleichsfläche 2024</a:t>
            </a:r>
          </a:p>
          <a:p>
            <a:endParaRPr lang="de-DE" dirty="0"/>
          </a:p>
          <a:p>
            <a:r>
              <a:rPr lang="de-DE" dirty="0"/>
              <a:t>Fuchsschwanzstandort Stoppelweizenanbau</a:t>
            </a:r>
          </a:p>
          <a:p>
            <a:r>
              <a:rPr lang="de-DE" dirty="0"/>
              <a:t>Herbizid kosten 160€/ha</a:t>
            </a:r>
          </a:p>
          <a:p>
            <a:endParaRPr lang="de-DE" dirty="0"/>
          </a:p>
          <a:p>
            <a:r>
              <a:rPr lang="de-DE" dirty="0"/>
              <a:t>Körnermais</a:t>
            </a:r>
          </a:p>
          <a:p>
            <a:r>
              <a:rPr lang="de-DE" dirty="0"/>
              <a:t>65€/ha </a:t>
            </a:r>
          </a:p>
          <a:p>
            <a:endParaRPr lang="de-DE" dirty="0"/>
          </a:p>
          <a:p>
            <a:r>
              <a:rPr lang="de-DE" dirty="0"/>
              <a:t>Bessere Mechanische </a:t>
            </a:r>
            <a:r>
              <a:rPr lang="de-DE" dirty="0" err="1"/>
              <a:t>bekämpfung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85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4FD5AD-8165-2613-43AF-A71CD66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Düngung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D58CEF-C343-CDB4-5F18-5899658E6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Stoppelweizen 180-200 kg N/ha</a:t>
            </a:r>
          </a:p>
          <a:p>
            <a:endParaRPr lang="de-DE" dirty="0"/>
          </a:p>
          <a:p>
            <a:r>
              <a:rPr lang="de-DE" dirty="0"/>
              <a:t>Körnermais </a:t>
            </a:r>
            <a:r>
              <a:rPr lang="de-DE"/>
              <a:t>120-130 Kg N/</a:t>
            </a:r>
            <a:r>
              <a:rPr lang="de-DE" dirty="0"/>
              <a:t>ha</a:t>
            </a:r>
          </a:p>
          <a:p>
            <a:endParaRPr lang="de-DE" dirty="0"/>
          </a:p>
          <a:p>
            <a:r>
              <a:rPr lang="de-DE" dirty="0"/>
              <a:t>Sehr gute Verwertung Organischer Dünger</a:t>
            </a:r>
          </a:p>
          <a:p>
            <a:endParaRPr lang="de-DE" dirty="0"/>
          </a:p>
          <a:p>
            <a:r>
              <a:rPr lang="de-DE" dirty="0"/>
              <a:t>Keine hohe Abfuhr von Grundnährstoffen</a:t>
            </a:r>
          </a:p>
        </p:txBody>
      </p:sp>
    </p:spTree>
    <p:extLst>
      <p:ext uri="{BB962C8B-B14F-4D97-AF65-F5344CB8AC3E}">
        <p14:creationId xmlns:p14="http://schemas.microsoft.com/office/powerpoint/2010/main" val="1168598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EF6C1A-CE36-9149-25CE-6CFFB1504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Heizölpreis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C78FA2-F97E-05B4-E595-DE6EB3B1C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2025 im Durchschnitt 0,80€/L netto</a:t>
            </a:r>
          </a:p>
          <a:p>
            <a:r>
              <a:rPr lang="de-DE" dirty="0"/>
              <a:t>Aktueller Preis 1,20-1,30€/L netto</a:t>
            </a:r>
          </a:p>
          <a:p>
            <a:r>
              <a:rPr lang="de-DE" dirty="0"/>
              <a:t>Differenz 0,5€/L</a:t>
            </a:r>
          </a:p>
          <a:p>
            <a:r>
              <a:rPr lang="de-DE" dirty="0"/>
              <a:t>Auswirkung auf Trocknungskosten ca. 12€/t</a:t>
            </a:r>
          </a:p>
          <a:p>
            <a:endParaRPr lang="de-DE" dirty="0"/>
          </a:p>
          <a:p>
            <a:r>
              <a:rPr lang="de-DE" dirty="0"/>
              <a:t>Auswirkungen je ha 150-220€/ha Mehrkosten gegenüber 2025</a:t>
            </a:r>
          </a:p>
        </p:txBody>
      </p:sp>
    </p:spTree>
    <p:extLst>
      <p:ext uri="{BB962C8B-B14F-4D97-AF65-F5344CB8AC3E}">
        <p14:creationId xmlns:p14="http://schemas.microsoft.com/office/powerpoint/2010/main" val="1778026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6D1616-0D03-48A2-D202-8B6A05FD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Marktleistung, Frühe Sorte, Drusch Oktober 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0600A2-DE2F-CCDC-49F9-CDC21A64D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Einkaufspreis 230€/t stand KW 36 2026</a:t>
            </a:r>
          </a:p>
          <a:p>
            <a:r>
              <a:rPr lang="de-DE" dirty="0"/>
              <a:t>27% Feuchte = 16,8% Schwund = 61€/t Trocknungskosten</a:t>
            </a:r>
          </a:p>
          <a:p>
            <a:r>
              <a:rPr lang="de-DE" dirty="0"/>
              <a:t>Ertrag Feuchtmais 15t/ha</a:t>
            </a:r>
          </a:p>
          <a:p>
            <a:r>
              <a:rPr lang="de-DE" dirty="0"/>
              <a:t>Ergibt 12,48t trockene Ware</a:t>
            </a:r>
          </a:p>
          <a:p>
            <a:r>
              <a:rPr lang="de-DE" dirty="0"/>
              <a:t>Marktleistung 2870€</a:t>
            </a:r>
          </a:p>
          <a:p>
            <a:r>
              <a:rPr lang="de-DE" dirty="0"/>
              <a:t>Abzüglich 915€ Trocknungskosten</a:t>
            </a:r>
          </a:p>
          <a:p>
            <a:r>
              <a:rPr lang="de-DE" dirty="0"/>
              <a:t>1955 € Marktleistung</a:t>
            </a:r>
          </a:p>
        </p:txBody>
      </p:sp>
    </p:spTree>
    <p:extLst>
      <p:ext uri="{BB962C8B-B14F-4D97-AF65-F5344CB8AC3E}">
        <p14:creationId xmlns:p14="http://schemas.microsoft.com/office/powerpoint/2010/main" val="1667233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FA2D-09AD-ECED-6EAD-84FF3CC30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54CCF0-E736-E4E1-3BDE-241E2C12D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Marktleistung, Späte Sorte, Drusch November 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4F2DFC-FFAE-C567-29E2-2615D7CB8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Einkaufspreis 230€/t stand KW 36 2026</a:t>
            </a:r>
          </a:p>
          <a:p>
            <a:r>
              <a:rPr lang="de-DE" dirty="0"/>
              <a:t>27% Feuchte = 16,8% Schwund = 61€/t Trocknungskosten</a:t>
            </a:r>
          </a:p>
          <a:p>
            <a:r>
              <a:rPr lang="de-DE" dirty="0"/>
              <a:t>Ertrag Feuchtmais 18t/ha</a:t>
            </a:r>
          </a:p>
          <a:p>
            <a:r>
              <a:rPr lang="de-DE" dirty="0"/>
              <a:t>Ergibt 14,97t trockene Ware</a:t>
            </a:r>
          </a:p>
          <a:p>
            <a:r>
              <a:rPr lang="de-DE" dirty="0"/>
              <a:t>Marktleistung 3444€</a:t>
            </a:r>
          </a:p>
          <a:p>
            <a:r>
              <a:rPr lang="de-DE" dirty="0"/>
              <a:t>Abzüglich 1098€ Trocknungskosten</a:t>
            </a:r>
          </a:p>
          <a:p>
            <a:r>
              <a:rPr lang="de-DE" dirty="0"/>
              <a:t>2346 € Marktleistung</a:t>
            </a:r>
          </a:p>
        </p:txBody>
      </p:sp>
    </p:spTree>
    <p:extLst>
      <p:ext uri="{BB962C8B-B14F-4D97-AF65-F5344CB8AC3E}">
        <p14:creationId xmlns:p14="http://schemas.microsoft.com/office/powerpoint/2010/main" val="1931049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D8BE4-6201-353A-48A3-6A494D15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Probleme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B53DC6-8530-8A59-7845-2BF5AE35D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Evtl. spätere Aussaat von Winterweizen</a:t>
            </a:r>
          </a:p>
          <a:p>
            <a:r>
              <a:rPr lang="de-DE" dirty="0"/>
              <a:t>Trocknerkapazitäten</a:t>
            </a:r>
          </a:p>
          <a:p>
            <a:r>
              <a:rPr lang="de-DE" dirty="0"/>
              <a:t>Lohndrusch/Eigenmechanisierung</a:t>
            </a:r>
          </a:p>
          <a:p>
            <a:r>
              <a:rPr lang="de-DE" dirty="0"/>
              <a:t>Disposition</a:t>
            </a:r>
          </a:p>
          <a:p>
            <a:pPr lvl="1"/>
            <a:r>
              <a:rPr lang="de-DE" dirty="0"/>
              <a:t>Abfuhr</a:t>
            </a:r>
          </a:p>
          <a:p>
            <a:pPr lvl="1"/>
            <a:r>
              <a:rPr lang="de-DE" dirty="0"/>
              <a:t>Drusch</a:t>
            </a:r>
          </a:p>
          <a:p>
            <a:pPr lvl="1"/>
            <a:r>
              <a:rPr lang="de-DE" dirty="0"/>
              <a:t>Trockner</a:t>
            </a:r>
          </a:p>
          <a:p>
            <a:pPr lvl="1"/>
            <a:r>
              <a:rPr lang="de-DE" dirty="0"/>
              <a:t>Mulcher</a:t>
            </a:r>
          </a:p>
        </p:txBody>
      </p:sp>
    </p:spTree>
    <p:extLst>
      <p:ext uri="{BB962C8B-B14F-4D97-AF65-F5344CB8AC3E}">
        <p14:creationId xmlns:p14="http://schemas.microsoft.com/office/powerpoint/2010/main" val="248531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5E9715-C128-F698-0A5A-B4F2B6E5A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5F42818-AB6E-703A-6605-F17B672BE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Auflockern der Fruchtfolge</a:t>
            </a:r>
          </a:p>
          <a:p>
            <a:r>
              <a:rPr lang="de-DE" dirty="0"/>
              <a:t>Folgekultur hat einen großen Hebel</a:t>
            </a:r>
          </a:p>
          <a:p>
            <a:r>
              <a:rPr lang="de-DE" dirty="0"/>
              <a:t>Einsparpotential von bis zu 200€/ha über Düngung und Pflanzenschutz</a:t>
            </a:r>
          </a:p>
          <a:p>
            <a:r>
              <a:rPr lang="de-DE" dirty="0"/>
              <a:t>Höhere Saatgut kosten </a:t>
            </a:r>
          </a:p>
          <a:p>
            <a:r>
              <a:rPr lang="de-DE" dirty="0"/>
              <a:t>Höhere Lohndruschkosten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319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B935-AA24-D1EC-C442-99D3BADF1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4A6E0A-E79E-234D-B5DF-4E8D51D5A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1776" cy="1325563"/>
          </a:xfrm>
        </p:spPr>
        <p:txBody>
          <a:bodyPr/>
          <a:lstStyle/>
          <a:p>
            <a:r>
              <a:rPr lang="de-DE" dirty="0"/>
              <a:t>Kostenfalle oder kalkulierbare Notwendigkeit 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D76BDC-4D31-9704-B41B-109D15ED8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Wenn man alle Ackerbaulichen Bausteine sorgfältig angeht, geringes Potential für eine Kostenfalle.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Absolut Konkurrenzfähige Kultur </a:t>
            </a: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9710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97E28-FF5C-601B-CBC8-02BD35F5C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637EDA-CF20-E372-98A4-A646ACB79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buNone/>
            </a:pPr>
            <a:r>
              <a:rPr lang="de-DE" sz="2400" dirty="0"/>
              <a:t>		</a:t>
            </a:r>
          </a:p>
          <a:p>
            <a:pPr marL="914400" lvl="2" indent="0">
              <a:buNone/>
            </a:pPr>
            <a:endParaRPr lang="de-DE" sz="2400" dirty="0"/>
          </a:p>
          <a:p>
            <a:pPr marL="914400" lvl="2" indent="0">
              <a:buNone/>
            </a:pPr>
            <a:endParaRPr lang="de-DE" sz="2400" dirty="0"/>
          </a:p>
          <a:p>
            <a:pPr marL="914400" lvl="2" indent="0">
              <a:buNone/>
            </a:pPr>
            <a:r>
              <a:rPr lang="de-DE" sz="2400" dirty="0"/>
              <a:t>	</a:t>
            </a:r>
            <a:r>
              <a:rPr lang="de-DE" sz="3600" dirty="0"/>
              <a:t>Vielen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792119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Breitbild</PresentationFormat>
  <Paragraphs>115</Paragraphs>
  <Slides>15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</vt:lpstr>
      <vt:lpstr>Körnermaistrocknung Kostenfalle  oder kalkulierbare Notwendigkeit</vt:lpstr>
      <vt:lpstr>Inhalt</vt:lpstr>
      <vt:lpstr>Personenvorstellung</vt:lpstr>
      <vt:lpstr>Betriebsvorstellung</vt:lpstr>
      <vt:lpstr>Trockner</vt:lpstr>
      <vt:lpstr>Kostenfalle oder kalkulierbare Notwendigkeit ?</vt:lpstr>
      <vt:lpstr>Ungräser</vt:lpstr>
      <vt:lpstr>Düngung </vt:lpstr>
      <vt:lpstr>Heizölpreis</vt:lpstr>
      <vt:lpstr>Marktleistung, Frühe Sorte, Drusch Oktober  </vt:lpstr>
      <vt:lpstr>Marktleistung, Späte Sorte, Drusch November  </vt:lpstr>
      <vt:lpstr>Probleme</vt:lpstr>
      <vt:lpstr>Fazit</vt:lpstr>
      <vt:lpstr>Kostenfalle oder kalkulierbare Notwendigkeit ?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Lennart Neupert</dc:creator>
  <cp:lastModifiedBy>Lennart Neupert</cp:lastModifiedBy>
  <cp:revision>3</cp:revision>
  <dcterms:created xsi:type="dcterms:W3CDTF">2026-09-11T05:06:16Z</dcterms:created>
  <dcterms:modified xsi:type="dcterms:W3CDTF">2026-09-11T06:23:12Z</dcterms:modified>
</cp:coreProperties>
</file>